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29" r:id="rId1"/>
  </p:sldMasterIdLst>
  <p:notesMasterIdLst>
    <p:notesMasterId r:id="rId68"/>
  </p:notesMasterIdLst>
  <p:handoutMasterIdLst>
    <p:handoutMasterId r:id="rId69"/>
  </p:handoutMasterIdLst>
  <p:sldIdLst>
    <p:sldId id="652" r:id="rId2"/>
    <p:sldId id="665" r:id="rId3"/>
    <p:sldId id="699" r:id="rId4"/>
    <p:sldId id="732" r:id="rId5"/>
    <p:sldId id="733" r:id="rId6"/>
    <p:sldId id="797" r:id="rId7"/>
    <p:sldId id="798" r:id="rId8"/>
    <p:sldId id="799" r:id="rId9"/>
    <p:sldId id="735" r:id="rId10"/>
    <p:sldId id="796" r:id="rId11"/>
    <p:sldId id="736" r:id="rId12"/>
    <p:sldId id="790" r:id="rId13"/>
    <p:sldId id="740" r:id="rId14"/>
    <p:sldId id="737" r:id="rId15"/>
    <p:sldId id="755" r:id="rId16"/>
    <p:sldId id="746" r:id="rId17"/>
    <p:sldId id="741" r:id="rId18"/>
    <p:sldId id="743" r:id="rId19"/>
    <p:sldId id="744" r:id="rId20"/>
    <p:sldId id="745" r:id="rId21"/>
    <p:sldId id="791" r:id="rId22"/>
    <p:sldId id="792" r:id="rId23"/>
    <p:sldId id="793" r:id="rId24"/>
    <p:sldId id="794" r:id="rId25"/>
    <p:sldId id="776" r:id="rId26"/>
    <p:sldId id="675" r:id="rId27"/>
    <p:sldId id="704" r:id="rId28"/>
    <p:sldId id="682" r:id="rId29"/>
    <p:sldId id="785" r:id="rId30"/>
    <p:sldId id="784" r:id="rId31"/>
    <p:sldId id="781" r:id="rId32"/>
    <p:sldId id="782" r:id="rId33"/>
    <p:sldId id="783" r:id="rId34"/>
    <p:sldId id="687" r:id="rId35"/>
    <p:sldId id="695" r:id="rId36"/>
    <p:sldId id="786" r:id="rId37"/>
    <p:sldId id="705" r:id="rId38"/>
    <p:sldId id="706" r:id="rId39"/>
    <p:sldId id="653" r:id="rId40"/>
    <p:sldId id="498" r:id="rId41"/>
    <p:sldId id="651" r:id="rId42"/>
    <p:sldId id="650" r:id="rId43"/>
    <p:sldId id="656" r:id="rId44"/>
    <p:sldId id="657" r:id="rId45"/>
    <p:sldId id="658" r:id="rId46"/>
    <p:sldId id="659" r:id="rId47"/>
    <p:sldId id="660" r:id="rId48"/>
    <p:sldId id="800" r:id="rId49"/>
    <p:sldId id="787" r:id="rId50"/>
    <p:sldId id="759" r:id="rId51"/>
    <p:sldId id="680" r:id="rId52"/>
    <p:sldId id="752" r:id="rId53"/>
    <p:sldId id="753" r:id="rId54"/>
    <p:sldId id="807" r:id="rId55"/>
    <p:sldId id="808" r:id="rId56"/>
    <p:sldId id="809" r:id="rId57"/>
    <p:sldId id="810" r:id="rId58"/>
    <p:sldId id="811" r:id="rId59"/>
    <p:sldId id="812" r:id="rId60"/>
    <p:sldId id="694" r:id="rId61"/>
    <p:sldId id="801" r:id="rId62"/>
    <p:sldId id="802" r:id="rId63"/>
    <p:sldId id="803" r:id="rId64"/>
    <p:sldId id="804" r:id="rId65"/>
    <p:sldId id="806" r:id="rId66"/>
    <p:sldId id="805" r:id="rId6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hiller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hiller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hiller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hiller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hiller" pitchFamily="8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hiller" pitchFamily="8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hiller" pitchFamily="8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hiller" pitchFamily="8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hiller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E4738"/>
    <a:srgbClr val="009900"/>
    <a:srgbClr val="FF3300"/>
    <a:srgbClr val="8A9C7A"/>
    <a:srgbClr val="0033CC"/>
    <a:srgbClr val="990099"/>
    <a:srgbClr val="FFFF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 autoAdjust="0"/>
  </p:normalViewPr>
  <p:slideViewPr>
    <p:cSldViewPr>
      <p:cViewPr varScale="1">
        <p:scale>
          <a:sx n="55" d="100"/>
          <a:sy n="55" d="100"/>
        </p:scale>
        <p:origin x="-8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568" y="-84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" charset="0"/>
              </a:defRPr>
            </a:lvl1pPr>
          </a:lstStyle>
          <a:p>
            <a:pPr>
              <a:defRPr/>
            </a:pPr>
            <a:fld id="{D71B39EA-707E-4CEA-BC18-7D4B66B684C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3738563" y="960438"/>
            <a:ext cx="27638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661" tIns="48331" rIns="96661" bIns="48331"/>
          <a:lstStyle/>
          <a:p>
            <a:pPr defTabSz="966788">
              <a:spcBef>
                <a:spcPct val="30000"/>
              </a:spcBef>
              <a:defRPr/>
            </a:pPr>
            <a:r>
              <a:rPr lang="en-US" sz="1300">
                <a:latin typeface="Times" charset="0"/>
              </a:rPr>
              <a:t>Click to edit Master text styles</a:t>
            </a:r>
          </a:p>
          <a:p>
            <a:pPr marL="482600" lvl="1" defTabSz="966788">
              <a:spcBef>
                <a:spcPct val="30000"/>
              </a:spcBef>
              <a:defRPr/>
            </a:pPr>
            <a:r>
              <a:rPr lang="en-US" sz="1300">
                <a:latin typeface="Times" charset="0"/>
              </a:rPr>
              <a:t>Second level</a:t>
            </a:r>
          </a:p>
          <a:p>
            <a:pPr marL="966788" lvl="2" defTabSz="966788">
              <a:spcBef>
                <a:spcPct val="30000"/>
              </a:spcBef>
              <a:defRPr/>
            </a:pPr>
            <a:r>
              <a:rPr lang="en-US" sz="1300">
                <a:latin typeface="Times" charset="0"/>
              </a:rPr>
              <a:t>Third level</a:t>
            </a:r>
          </a:p>
          <a:p>
            <a:pPr marL="1449388" lvl="3" defTabSz="966788">
              <a:spcBef>
                <a:spcPct val="30000"/>
              </a:spcBef>
              <a:defRPr/>
            </a:pPr>
            <a:r>
              <a:rPr lang="en-US" sz="1300">
                <a:latin typeface="Times" charset="0"/>
              </a:rPr>
              <a:t>Fourth level</a:t>
            </a:r>
          </a:p>
          <a:p>
            <a:pPr marL="1933575" lvl="4" defTabSz="966788">
              <a:spcBef>
                <a:spcPct val="30000"/>
              </a:spcBef>
              <a:defRPr/>
            </a:pPr>
            <a:r>
              <a:rPr lang="en-US" sz="1300">
                <a:latin typeface="Times" charset="0"/>
              </a:rPr>
              <a:t>Fifth level</a:t>
            </a: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3819525" y="3760788"/>
            <a:ext cx="276383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661" tIns="48331" rIns="96661" bIns="48331"/>
          <a:lstStyle/>
          <a:p>
            <a:pPr defTabSz="966788">
              <a:spcBef>
                <a:spcPct val="30000"/>
              </a:spcBef>
              <a:defRPr/>
            </a:pPr>
            <a:r>
              <a:rPr lang="en-US" sz="1300">
                <a:latin typeface="Times" charset="0"/>
              </a:rPr>
              <a:t>Click to edit Master text styles</a:t>
            </a:r>
          </a:p>
          <a:p>
            <a:pPr marL="482600" lvl="1" defTabSz="966788">
              <a:spcBef>
                <a:spcPct val="30000"/>
              </a:spcBef>
              <a:defRPr/>
            </a:pPr>
            <a:r>
              <a:rPr lang="en-US" sz="1300">
                <a:latin typeface="Times" charset="0"/>
              </a:rPr>
              <a:t>Second level</a:t>
            </a:r>
          </a:p>
          <a:p>
            <a:pPr marL="966788" lvl="2" defTabSz="966788">
              <a:spcBef>
                <a:spcPct val="30000"/>
              </a:spcBef>
              <a:defRPr/>
            </a:pPr>
            <a:r>
              <a:rPr lang="en-US" sz="1300">
                <a:latin typeface="Times" charset="0"/>
              </a:rPr>
              <a:t>Third level</a:t>
            </a:r>
          </a:p>
          <a:p>
            <a:pPr marL="1449388" lvl="3" defTabSz="966788">
              <a:spcBef>
                <a:spcPct val="30000"/>
              </a:spcBef>
              <a:defRPr/>
            </a:pPr>
            <a:r>
              <a:rPr lang="en-US" sz="1300">
                <a:latin typeface="Times" charset="0"/>
              </a:rPr>
              <a:t>Fourth level</a:t>
            </a:r>
          </a:p>
          <a:p>
            <a:pPr marL="1933575" lvl="4" defTabSz="966788">
              <a:spcBef>
                <a:spcPct val="30000"/>
              </a:spcBef>
              <a:defRPr/>
            </a:pPr>
            <a:r>
              <a:rPr lang="en-US" sz="1300">
                <a:latin typeface="Times" charset="0"/>
              </a:rPr>
              <a:t>Fifth level</a:t>
            </a: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3819525" y="6561138"/>
            <a:ext cx="276383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661" tIns="48331" rIns="96661" bIns="48331"/>
          <a:lstStyle/>
          <a:p>
            <a:pPr defTabSz="966788">
              <a:spcBef>
                <a:spcPct val="30000"/>
              </a:spcBef>
              <a:defRPr/>
            </a:pPr>
            <a:r>
              <a:rPr lang="en-US" sz="1300">
                <a:latin typeface="Times" charset="0"/>
              </a:rPr>
              <a:t>Click to edit Master text styles</a:t>
            </a:r>
          </a:p>
          <a:p>
            <a:pPr marL="482600" lvl="1" defTabSz="966788">
              <a:spcBef>
                <a:spcPct val="30000"/>
              </a:spcBef>
              <a:defRPr/>
            </a:pPr>
            <a:r>
              <a:rPr lang="en-US" sz="1300">
                <a:latin typeface="Times" charset="0"/>
              </a:rPr>
              <a:t>Second level</a:t>
            </a:r>
          </a:p>
          <a:p>
            <a:pPr marL="966788" lvl="2" defTabSz="966788">
              <a:spcBef>
                <a:spcPct val="30000"/>
              </a:spcBef>
              <a:defRPr/>
            </a:pPr>
            <a:r>
              <a:rPr lang="en-US" sz="1300">
                <a:latin typeface="Times" charset="0"/>
              </a:rPr>
              <a:t>Third level</a:t>
            </a:r>
          </a:p>
          <a:p>
            <a:pPr marL="1449388" lvl="3" defTabSz="966788">
              <a:spcBef>
                <a:spcPct val="30000"/>
              </a:spcBef>
              <a:defRPr/>
            </a:pPr>
            <a:r>
              <a:rPr lang="en-US" sz="1300">
                <a:latin typeface="Times" charset="0"/>
              </a:rPr>
              <a:t>Fourth level</a:t>
            </a:r>
          </a:p>
          <a:p>
            <a:pPr marL="1933575" lvl="4" defTabSz="966788">
              <a:spcBef>
                <a:spcPct val="30000"/>
              </a:spcBef>
              <a:defRPr/>
            </a:pPr>
            <a:r>
              <a:rPr lang="en-US" sz="1300">
                <a:latin typeface="Time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20725"/>
            <a:ext cx="2239963" cy="1679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576638" y="720725"/>
            <a:ext cx="27638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" charset="0"/>
              </a:defRPr>
            </a:lvl1pPr>
          </a:lstStyle>
          <a:p>
            <a:pPr>
              <a:defRPr/>
            </a:pPr>
            <a:fld id="{997C60F4-FC88-4910-A942-456FE35D0C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D0CDA-AA28-4D98-95DE-DCD3C7EBC8CD}" type="slidenum">
              <a:rPr lang="en-US" smtClean="0">
                <a:latin typeface="Times" pitchFamily="18" charset="0"/>
              </a:rPr>
              <a:pPr/>
              <a:t>24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0EAAE4-C809-454F-95DF-2DBBB1EA3899}" type="slidenum">
              <a:rPr lang="en-US" smtClean="0">
                <a:latin typeface="Times" pitchFamily="18" charset="0"/>
              </a:rPr>
              <a:pPr/>
              <a:t>40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de-DE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CA4A7-31DE-4BC7-9A51-A1D5C0E8F28F}" type="slidenum">
              <a:rPr lang="en-US" smtClean="0">
                <a:latin typeface="Times" pitchFamily="18" charset="0"/>
              </a:rPr>
              <a:pPr/>
              <a:t>41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de-DE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57A0AB-04FC-419F-8A18-135C36463064}" type="slidenum">
              <a:rPr lang="en-US" smtClean="0">
                <a:latin typeface="Times" pitchFamily="18" charset="0"/>
              </a:rPr>
              <a:pPr/>
              <a:t>42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de-DE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gradFill flip="none" rotWithShape="1">
                  <a:gsLst>
                    <a:gs pos="0">
                      <a:srgbClr val="8A9C7A"/>
                    </a:gs>
                    <a:gs pos="100000">
                      <a:srgbClr val="3E4738"/>
                    </a:gs>
                  </a:gsLst>
                  <a:lin ang="5400000" scaled="1"/>
                  <a:tileRect/>
                </a:gradFill>
                <a:effectLst>
                  <a:outerShdw blurRad="88900" sx="101000" sy="101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E473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D7712-4E41-41D5-BF80-3FB4A55DFEC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010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447800" y="2133600"/>
            <a:ext cx="3429000" cy="3810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5029200" y="2133600"/>
            <a:ext cx="3429000" cy="3810000"/>
          </a:xfr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153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508500" y="1941513"/>
            <a:ext cx="4029075" cy="4114800"/>
          </a:xfr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433763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087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46050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D22CC-7E90-4FCA-BF1B-14D9B4A42DF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010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1447800" y="2133600"/>
            <a:ext cx="3429000" cy="3810000"/>
          </a:xfr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29200" y="2133600"/>
            <a:ext cx="3429000" cy="3810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8DBA6-A0A5-466B-B868-6534C40F425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/>
          <a:srcRect t="-20000" b="-20000"/>
          <a:stretch>
            <a:fillRect/>
          </a:stretch>
        </p:blipFill>
        <p:spPr bwMode="auto">
          <a:xfrm>
            <a:off x="0" y="1000125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CD556-47CF-4B79-B8BE-22FDFE24A08E}" type="datetime1">
              <a:rPr lang="de-DE"/>
              <a:pPr>
                <a:defRPr/>
              </a:pPr>
              <a:t>02.12.2011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Björn Brembs, Freie Universität Berlin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9900-E4BD-4A0B-A22F-222B8A8031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50006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4348" y="3143248"/>
            <a:ext cx="7772400" cy="1500187"/>
          </a:xfrm>
          <a:effectLst/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rgbClr val="8A9C7A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357951" y="142852"/>
            <a:ext cx="2143140" cy="2428892"/>
          </a:xfrm>
        </p:spPr>
        <p:txBody>
          <a:bodyPr rtlCol="0">
            <a:norm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357950" y="2643182"/>
            <a:ext cx="2143125" cy="285750"/>
          </a:xfrm>
        </p:spPr>
        <p:txBody>
          <a:bodyPr>
            <a:noAutofit/>
          </a:bodyPr>
          <a:lstStyle>
            <a:lvl1pPr>
              <a:buNone/>
              <a:defRPr sz="1800">
                <a:latin typeface="Verdan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4C58E-2511-4615-BBF6-DFB6C4A93E21}" type="datetime1">
              <a:rPr lang="de-DE"/>
              <a:pPr>
                <a:defRPr/>
              </a:pPr>
              <a:t>02.12.2011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Björn Brembs, Freie Universität Berlin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FDE80-8F17-4D6C-B695-7C4971B231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/>
          </p:cNvPicPr>
          <p:nvPr/>
        </p:nvPicPr>
        <p:blipFill>
          <a:blip r:embed="rId2"/>
          <a:srcRect t="-20000" b="-20000"/>
          <a:stretch>
            <a:fillRect/>
          </a:stretch>
        </p:blipFill>
        <p:spPr bwMode="auto">
          <a:xfrm>
            <a:off x="0" y="1000125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D3215-6586-470C-B952-0D911BE3CC22}" type="datetime1">
              <a:rPr lang="de-DE"/>
              <a:pPr>
                <a:defRPr/>
              </a:pPr>
              <a:t>02.12.2011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Björn Brembs, Freie Universität Berlin</a:t>
            </a: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CCCE6-2EEA-4F3C-B608-47CE1C38FC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rrowheads="1"/>
          </p:cNvPicPr>
          <p:nvPr/>
        </p:nvPicPr>
        <p:blipFill>
          <a:blip r:embed="rId2"/>
          <a:srcRect t="-20000" b="-20000"/>
          <a:stretch>
            <a:fillRect/>
          </a:stretch>
        </p:blipFill>
        <p:spPr bwMode="auto">
          <a:xfrm>
            <a:off x="0" y="1000125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03A63-149E-434F-9A21-9C6C85A665A8}" type="datetime1">
              <a:rPr lang="de-DE"/>
              <a:pPr>
                <a:defRPr/>
              </a:pPr>
              <a:t>02.12.2011</a:t>
            </a:fld>
            <a:endParaRPr lang="de-DE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Björn Brembs, Freie Universität Berlin</a:t>
            </a:r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2A7B-6EF6-4354-88C2-D87893D422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rrowheads="1"/>
          </p:cNvPicPr>
          <p:nvPr/>
        </p:nvPicPr>
        <p:blipFill>
          <a:blip r:embed="rId2"/>
          <a:srcRect t="-20000" b="-20000"/>
          <a:stretch>
            <a:fillRect/>
          </a:stretch>
        </p:blipFill>
        <p:spPr bwMode="auto">
          <a:xfrm>
            <a:off x="0" y="1000125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188E9-43F3-4DAD-A17A-2E200B4BA065}" type="datetime1">
              <a:rPr lang="de-DE"/>
              <a:pPr>
                <a:defRPr/>
              </a:pPr>
              <a:t>02.12.2011</a:t>
            </a:fld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Björn Brembs, Freie Universität Berlin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E8E53-32E6-49F1-904A-4169A1DBF0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387CA-5B38-4CF4-A431-1443DEEBC878}" type="datetime1">
              <a:rPr lang="de-DE"/>
              <a:pPr>
                <a:defRPr/>
              </a:pPr>
              <a:t>02.12.2011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Björn Brembs, Freie Universität Berlin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DCF19-70D3-4F6A-8D37-B033B7F33DA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mo, Video etc. &quot;special&quot; slides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Ctr="0"/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28625" y="1071563"/>
            <a:ext cx="8286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3E4738"/>
                </a:solidFill>
              </a:defRPr>
            </a:lvl1pPr>
          </a:lstStyle>
          <a:p>
            <a:pPr>
              <a:defRPr/>
            </a:pPr>
            <a:fld id="{B34F0D70-2F8E-4C8E-8F05-10BAD91980A4}" type="datetime1">
              <a:rPr lang="de-DE"/>
              <a:pPr>
                <a:defRPr/>
              </a:pPr>
              <a:t>02.12.2011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rgbClr val="3E4738"/>
                </a:solidFill>
              </a:defRPr>
            </a:lvl1pPr>
          </a:lstStyle>
          <a:p>
            <a:pPr>
              <a:defRPr/>
            </a:pPr>
            <a:r>
              <a:rPr lang="de-DE"/>
              <a:t>Björn Brembs, Freie Universität Berlin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3E4738"/>
                </a:solidFill>
              </a:defRPr>
            </a:lvl1pPr>
          </a:lstStyle>
          <a:p>
            <a:pPr>
              <a:defRPr/>
            </a:pPr>
            <a:fld id="{450FDF75-8806-4D41-927E-9B58EBDE4A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44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ln>
            <a:solidFill>
              <a:schemeClr val="tx1"/>
            </a:solidFill>
          </a:ln>
          <a:gradFill flip="none" rotWithShape="1">
            <a:gsLst>
              <a:gs pos="0">
                <a:srgbClr val="8A9C7A"/>
              </a:gs>
              <a:gs pos="100000">
                <a:srgbClr val="3E4738"/>
              </a:gs>
            </a:gsLst>
            <a:lin ang="16200000" scaled="1"/>
            <a:tileRect/>
          </a:gradFill>
          <a:latin typeface="Verdana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l.org/bm~doc/arlstats06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http://www.arl.org/bm~doc/arlstat08.pd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plosmedicine.org/article/info:doi/10.1371/journal.pmed.003029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jcb.rupress.org/cgi/content/full/179/6/1091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mj.com/cgi/content/full/314/7079/497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iai.asm.org/content/early/2011/08/08/IAI.05661-11.full.pdf+html?view=long&amp;pmid=21825063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en-US" dirty="0"/>
              <a:t>What Needs to Happen in a Scholarly Publishing Reform?</a:t>
            </a:r>
            <a:endParaRPr lang="de-DE" dirty="0"/>
          </a:p>
        </p:txBody>
      </p:sp>
      <p:sp>
        <p:nvSpPr>
          <p:cNvPr id="19458" name="Untertitel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/>
          <a:p>
            <a:pPr defTabSz="912813"/>
            <a:r>
              <a:rPr lang="de-DE" smtClean="0"/>
              <a:t>Björn Brembs, Freie Universität Berlin</a:t>
            </a:r>
          </a:p>
          <a:p>
            <a:pPr defTabSz="912813"/>
            <a:r>
              <a:rPr lang="de-DE" smtClean="0"/>
              <a:t>http://brembs.net</a:t>
            </a:r>
          </a:p>
        </p:txBody>
      </p:sp>
      <p:sp>
        <p:nvSpPr>
          <p:cNvPr id="19459" name="Rechteck 3"/>
          <p:cNvSpPr>
            <a:spLocks noChangeArrowheads="1"/>
          </p:cNvSpPr>
          <p:nvPr/>
        </p:nvSpPr>
        <p:spPr bwMode="auto">
          <a:xfrm>
            <a:off x="0" y="6519863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>
                <a:latin typeface="Verdana" pitchFamily="34" charset="0"/>
              </a:rPr>
              <a:t>http://www.slideshare.net/brembs/whats-wrong-with-scholarly-publishing-today-ii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Functionality</a:t>
            </a:r>
            <a:endParaRPr lang="de-DE" dirty="0"/>
          </a:p>
        </p:txBody>
      </p:sp>
      <p:sp>
        <p:nvSpPr>
          <p:cNvPr id="28674" name="Inhaltsplatzhalter 6"/>
          <p:cNvSpPr>
            <a:spLocks noGrp="1"/>
          </p:cNvSpPr>
          <p:nvPr>
            <p:ph idx="1"/>
          </p:nvPr>
        </p:nvSpPr>
        <p:spPr>
          <a:xfrm>
            <a:off x="428625" y="2286000"/>
            <a:ext cx="8286750" cy="1981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mtClean="0">
                <a:latin typeface="GillSans Light"/>
              </a:rPr>
              <a:t>By the time we finally have the paper, we have run out of time to actually read it…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Functionality</a:t>
            </a:r>
            <a:endParaRPr lang="de-DE" dirty="0"/>
          </a:p>
        </p:txBody>
      </p:sp>
      <p:sp>
        <p:nvSpPr>
          <p:cNvPr id="29698" name="Inhaltsplatzhalter 6"/>
          <p:cNvSpPr>
            <a:spLocks noGrp="1"/>
          </p:cNvSpPr>
          <p:nvPr>
            <p:ph idx="1"/>
          </p:nvPr>
        </p:nvSpPr>
        <p:spPr>
          <a:xfrm>
            <a:off x="428625" y="2286000"/>
            <a:ext cx="8286750" cy="1981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mtClean="0">
                <a:latin typeface="GillSans Light"/>
              </a:rPr>
              <a:t>We have to </a:t>
            </a:r>
            <a:r>
              <a:rPr lang="en-US" smtClean="0">
                <a:solidFill>
                  <a:srgbClr val="FF3300"/>
                </a:solidFill>
                <a:latin typeface="GillSans Light"/>
              </a:rPr>
              <a:t>re-format our manuscripts </a:t>
            </a:r>
            <a:r>
              <a:rPr lang="en-US" smtClean="0">
                <a:latin typeface="GillSans Light"/>
              </a:rPr>
              <a:t>every time an </a:t>
            </a:r>
            <a:r>
              <a:rPr lang="en-US" smtClean="0">
                <a:solidFill>
                  <a:srgbClr val="FF3300"/>
                </a:solidFill>
                <a:latin typeface="GillSans Light"/>
              </a:rPr>
              <a:t>ex-scientist</a:t>
            </a:r>
            <a:r>
              <a:rPr lang="en-US" smtClean="0">
                <a:latin typeface="GillSans Light"/>
              </a:rPr>
              <a:t> tells us to submit to another journal?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Functionality</a:t>
            </a:r>
            <a:endParaRPr lang="de-DE" dirty="0"/>
          </a:p>
        </p:txBody>
      </p:sp>
      <p:sp>
        <p:nvSpPr>
          <p:cNvPr id="30722" name="Inhaltsplatzhalter 6"/>
          <p:cNvSpPr>
            <a:spLocks noGrp="1"/>
          </p:cNvSpPr>
          <p:nvPr>
            <p:ph idx="1"/>
          </p:nvPr>
        </p:nvSpPr>
        <p:spPr>
          <a:xfrm>
            <a:off x="428625" y="2286000"/>
            <a:ext cx="8286750" cy="1981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mtClean="0">
                <a:latin typeface="GillSans Light"/>
              </a:rPr>
              <a:t>We have to </a:t>
            </a:r>
            <a:r>
              <a:rPr lang="en-US" smtClean="0">
                <a:solidFill>
                  <a:srgbClr val="FF3300"/>
                </a:solidFill>
                <a:latin typeface="GillSans Light"/>
              </a:rPr>
              <a:t>re-format our manuscripts </a:t>
            </a:r>
            <a:r>
              <a:rPr lang="en-US" smtClean="0">
                <a:latin typeface="GillSans Light"/>
              </a:rPr>
              <a:t>every time an </a:t>
            </a:r>
            <a:r>
              <a:rPr lang="en-US" smtClean="0">
                <a:solidFill>
                  <a:srgbClr val="FF3300"/>
                </a:solidFill>
                <a:latin typeface="GillSans Light"/>
              </a:rPr>
              <a:t>ex-scientist</a:t>
            </a:r>
            <a:r>
              <a:rPr lang="en-US" smtClean="0">
                <a:latin typeface="GillSans Light"/>
              </a:rPr>
              <a:t> tells us to submit to another journal?</a:t>
            </a:r>
          </a:p>
        </p:txBody>
      </p:sp>
      <p:pic>
        <p:nvPicPr>
          <p:cNvPr id="4" name="Grafik 3" descr="plos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733800"/>
            <a:ext cx="36639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scien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3" y="3886200"/>
            <a:ext cx="37480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Functionality</a:t>
            </a:r>
            <a:endParaRPr lang="de-DE" dirty="0"/>
          </a:p>
        </p:txBody>
      </p:sp>
      <p:sp>
        <p:nvSpPr>
          <p:cNvPr id="31746" name="Inhaltsplatzhalter 6"/>
          <p:cNvSpPr>
            <a:spLocks noGrp="1"/>
          </p:cNvSpPr>
          <p:nvPr>
            <p:ph idx="1"/>
          </p:nvPr>
        </p:nvSpPr>
        <p:spPr>
          <a:xfrm>
            <a:off x="428625" y="2286000"/>
            <a:ext cx="8286750" cy="1981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mtClean="0">
                <a:latin typeface="GillSans Light"/>
              </a:rPr>
              <a:t>Every homepage has had an </a:t>
            </a:r>
            <a:r>
              <a:rPr lang="en-US" smtClean="0">
                <a:solidFill>
                  <a:srgbClr val="FF3300"/>
                </a:solidFill>
                <a:latin typeface="GillSans Light"/>
              </a:rPr>
              <a:t>access counter </a:t>
            </a:r>
            <a:r>
              <a:rPr lang="en-US" smtClean="0">
                <a:latin typeface="GillSans Light"/>
              </a:rPr>
              <a:t>since 1993 but we don’t know how often our paper has been downloaded?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733800"/>
            <a:ext cx="26019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Functionality</a:t>
            </a:r>
            <a:endParaRPr lang="de-DE" dirty="0"/>
          </a:p>
        </p:txBody>
      </p:sp>
      <p:sp>
        <p:nvSpPr>
          <p:cNvPr id="32770" name="Inhaltsplatzhalter 6"/>
          <p:cNvSpPr>
            <a:spLocks noGrp="1"/>
          </p:cNvSpPr>
          <p:nvPr>
            <p:ph idx="1"/>
          </p:nvPr>
        </p:nvSpPr>
        <p:spPr>
          <a:xfrm>
            <a:off x="428625" y="2286000"/>
            <a:ext cx="8286750" cy="1981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mtClean="0">
                <a:solidFill>
                  <a:srgbClr val="FF3300"/>
                </a:solidFill>
                <a:latin typeface="GillSans Light"/>
              </a:rPr>
              <a:t>Nothing happens </a:t>
            </a:r>
            <a:r>
              <a:rPr lang="en-US" smtClean="0">
                <a:latin typeface="GillSans Light"/>
              </a:rPr>
              <a:t>when we click on the reference after "we performed the experiments as described previously"?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Hyperlinks</a:t>
            </a:r>
            <a:endParaRPr lang="de-DE" dirty="0"/>
          </a:p>
        </p:txBody>
      </p:sp>
      <p:sp>
        <p:nvSpPr>
          <p:cNvPr id="33794" name="Inhaltsplatzhalter 6"/>
          <p:cNvSpPr>
            <a:spLocks noGrp="1"/>
          </p:cNvSpPr>
          <p:nvPr>
            <p:ph idx="1"/>
          </p:nvPr>
        </p:nvSpPr>
        <p:spPr>
          <a:xfrm>
            <a:off x="428625" y="2286000"/>
            <a:ext cx="8286750" cy="1981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mtClean="0">
                <a:solidFill>
                  <a:srgbClr val="FF3300"/>
                </a:solidFill>
                <a:latin typeface="GillSans Light"/>
              </a:rPr>
              <a:t>Nothing happens </a:t>
            </a:r>
            <a:r>
              <a:rPr lang="en-US" smtClean="0">
                <a:latin typeface="GillSans Light"/>
              </a:rPr>
              <a:t>when we click on the reference after "we performed the experiments as described previously"?</a:t>
            </a:r>
          </a:p>
        </p:txBody>
      </p:sp>
      <p:sp>
        <p:nvSpPr>
          <p:cNvPr id="4" name="Textplatzhalter 5"/>
          <p:cNvSpPr txBox="1">
            <a:spLocks/>
          </p:cNvSpPr>
          <p:nvPr/>
        </p:nvSpPr>
        <p:spPr>
          <a:xfrm>
            <a:off x="381000" y="4373563"/>
            <a:ext cx="4040188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de-DE" dirty="0">
                <a:latin typeface="+mn-lt"/>
              </a:rPr>
              <a:t>First </a:t>
            </a:r>
            <a:r>
              <a:rPr lang="de-DE" dirty="0" err="1">
                <a:latin typeface="+mn-lt"/>
              </a:rPr>
              <a:t>demonstration</a:t>
            </a:r>
            <a:r>
              <a:rPr lang="de-DE" dirty="0">
                <a:latin typeface="+mn-lt"/>
              </a:rPr>
              <a:t>: 1968</a:t>
            </a:r>
            <a:endParaRPr lang="de-DE" dirty="0">
              <a:latin typeface="+mn-lt"/>
            </a:endParaRP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889500"/>
            <a:ext cx="20574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7"/>
          <p:cNvSpPr txBox="1">
            <a:spLocks/>
          </p:cNvSpPr>
          <p:nvPr/>
        </p:nvSpPr>
        <p:spPr>
          <a:xfrm>
            <a:off x="5638800" y="4373563"/>
            <a:ext cx="1981200" cy="427037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de-DE" dirty="0">
                <a:latin typeface="+mn-lt"/>
              </a:rPr>
              <a:t>WWW: 1989</a:t>
            </a:r>
            <a:endParaRPr lang="de-DE" dirty="0">
              <a:latin typeface="+mn-lt"/>
            </a:endParaRPr>
          </a:p>
        </p:txBody>
      </p:sp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830763"/>
            <a:ext cx="1236663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feld 9"/>
          <p:cNvSpPr txBox="1">
            <a:spLocks noChangeArrowheads="1"/>
          </p:cNvSpPr>
          <p:nvPr/>
        </p:nvSpPr>
        <p:spPr bwMode="auto">
          <a:xfrm>
            <a:off x="381000" y="6443663"/>
            <a:ext cx="3600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latin typeface="Verdana" pitchFamily="34" charset="0"/>
              </a:rPr>
              <a:t>Stanford Research Institute: NLS</a:t>
            </a:r>
          </a:p>
        </p:txBody>
      </p:sp>
      <p:sp>
        <p:nvSpPr>
          <p:cNvPr id="33800" name="Textfeld 10"/>
          <p:cNvSpPr txBox="1">
            <a:spLocks noChangeArrowheads="1"/>
          </p:cNvSpPr>
          <p:nvPr/>
        </p:nvSpPr>
        <p:spPr bwMode="auto">
          <a:xfrm>
            <a:off x="5410200" y="6443663"/>
            <a:ext cx="2622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latin typeface="Verdana" pitchFamily="34" charset="0"/>
              </a:rPr>
              <a:t>Tim Berners-Lee: CERN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spect="1" noChangeArrowheads="1"/>
          </p:cNvSpPr>
          <p:nvPr isPhoto="1"/>
        </p:nvSpPr>
        <p:spPr bwMode="auto">
          <a:xfrm>
            <a:off x="0" y="-1"/>
            <a:ext cx="9144000" cy="6858001"/>
          </a:xfrm>
          <a:prstGeom prst="rect">
            <a:avLst/>
          </a:prstGeom>
          <a:blipFill dpi="0" rotWithShape="1">
            <a:blip r:embed="rId2" cstate="print">
              <a:lum bright="36000"/>
            </a:blip>
            <a:srcRect/>
            <a:stretch>
              <a:fillRect r="-11304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09600" y="1219200"/>
            <a:ext cx="2362200" cy="665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Think…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Why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err="1" smtClean="0"/>
              <a:t>Who‘s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blame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publishing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so </a:t>
            </a:r>
            <a:r>
              <a:rPr lang="de-DE" dirty="0" err="1" smtClean="0"/>
              <a:t>lame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638800" y="246063"/>
            <a:ext cx="3257550" cy="2878137"/>
          </a:xfrm>
        </p:spPr>
      </p:pic>
      <p:sp>
        <p:nvSpPr>
          <p:cNvPr id="35844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357938" y="2643188"/>
            <a:ext cx="2143125" cy="285750"/>
          </a:xfrm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We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scientists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6866" name="Inhaltsplatzhalter 6"/>
          <p:cNvSpPr>
            <a:spLocks noGrp="1"/>
          </p:cNvSpPr>
          <p:nvPr>
            <p:ph idx="1"/>
          </p:nvPr>
        </p:nvSpPr>
        <p:spPr>
          <a:xfrm>
            <a:off x="428625" y="2667000"/>
            <a:ext cx="8286750" cy="1981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mtClean="0">
                <a:solidFill>
                  <a:srgbClr val="FF3300"/>
                </a:solidFill>
                <a:latin typeface="GillSans Light"/>
              </a:rPr>
              <a:t>We decide </a:t>
            </a:r>
            <a:r>
              <a:rPr lang="en-US" smtClean="0">
                <a:latin typeface="GillSans Light"/>
              </a:rPr>
              <a:t>how and where to publish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We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scientists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7890" name="Inhaltsplatzhalter 6"/>
          <p:cNvSpPr>
            <a:spLocks noGrp="1"/>
          </p:cNvSpPr>
          <p:nvPr>
            <p:ph idx="1"/>
          </p:nvPr>
        </p:nvSpPr>
        <p:spPr>
          <a:xfrm>
            <a:off x="428625" y="2667000"/>
            <a:ext cx="8286750" cy="1981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mtClean="0">
                <a:solidFill>
                  <a:srgbClr val="FF3300"/>
                </a:solidFill>
                <a:latin typeface="GillSans Light"/>
              </a:rPr>
              <a:t>We are producers and consumers </a:t>
            </a:r>
            <a:r>
              <a:rPr lang="en-US" smtClean="0">
                <a:latin typeface="GillSans Light"/>
              </a:rPr>
              <a:t>in personal union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 descr="fotos (21)"/>
          <p:cNvSpPr>
            <a:spLocks noGrp="1" noChangeAspect="1" noChangeArrowheads="1"/>
          </p:cNvSpPr>
          <p:nvPr isPhoto="1"/>
        </p:nvSpPr>
        <p:spPr bwMode="auto">
          <a:xfrm>
            <a:off x="0" y="457200"/>
            <a:ext cx="9144000" cy="6400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sz="2800" dirty="0" smtClean="0"/>
              <a:t>Publishing </a:t>
            </a:r>
            <a:r>
              <a:rPr lang="de-DE" sz="2800" dirty="0" err="1" smtClean="0"/>
              <a:t>yesterday</a:t>
            </a:r>
            <a:r>
              <a:rPr lang="de-DE" sz="2800" dirty="0" smtClean="0"/>
              <a:t>…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152400" y="5867400"/>
            <a:ext cx="8763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3275" indent="-803275">
              <a:tabLst>
                <a:tab pos="858838" algn="l"/>
              </a:tabLst>
              <a:defRPr/>
            </a:pPr>
            <a:r>
              <a:rPr lang="de-DE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illSans Light" pitchFamily="34" charset="0"/>
              </a:rPr>
              <a:t>1665:	</a:t>
            </a:r>
            <a:r>
              <a:rPr lang="de-DE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illSans Light" pitchFamily="34" charset="0"/>
              </a:rPr>
              <a:t>One</a:t>
            </a:r>
            <a:r>
              <a:rPr lang="de-DE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illSans Light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illSans Light" pitchFamily="34" charset="0"/>
              </a:rPr>
              <a:t>journal</a:t>
            </a:r>
            <a:r>
              <a:rPr lang="de-DE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illSans Light" pitchFamily="34" charset="0"/>
              </a:rPr>
              <a:t>: </a:t>
            </a:r>
            <a:r>
              <a:rPr lang="de-DE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illSans Light" pitchFamily="34" charset="0"/>
              </a:rPr>
              <a:t>Philosophical</a:t>
            </a:r>
            <a:r>
              <a:rPr lang="de-DE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illSans Light" pitchFamily="34" charset="0"/>
              </a:rPr>
              <a:t> Transactions</a:t>
            </a:r>
            <a:r>
              <a:rPr lang="de-DE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illSans Light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illSans Light" pitchFamily="34" charset="0"/>
              </a:rPr>
              <a:t>of</a:t>
            </a:r>
            <a:r>
              <a:rPr lang="de-DE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illSans Light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illSans Light" pitchFamily="34" charset="0"/>
              </a:rPr>
              <a:t>the</a:t>
            </a:r>
            <a:r>
              <a:rPr lang="de-DE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illSans Light" pitchFamily="34" charset="0"/>
              </a:rPr>
              <a:t> Royal Society </a:t>
            </a:r>
            <a:r>
              <a:rPr lang="de-DE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illSans Light" pitchFamily="34" charset="0"/>
              </a:rPr>
              <a:t>of</a:t>
            </a:r>
            <a:r>
              <a:rPr lang="de-DE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illSans Light" pitchFamily="34" charset="0"/>
              </a:rPr>
              <a:t> London (Henry Oldenburg)</a:t>
            </a:r>
            <a:endParaRPr lang="de-DE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illSans Ligh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We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scientists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8914" name="Inhaltsplatzhalter 6"/>
          <p:cNvSpPr>
            <a:spLocks noGrp="1"/>
          </p:cNvSpPr>
          <p:nvPr>
            <p:ph idx="1"/>
          </p:nvPr>
        </p:nvSpPr>
        <p:spPr>
          <a:xfrm>
            <a:off x="428625" y="2667000"/>
            <a:ext cx="8286750" cy="1981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mtClean="0">
                <a:solidFill>
                  <a:srgbClr val="FF3300"/>
                </a:solidFill>
                <a:latin typeface="GillSans Light"/>
              </a:rPr>
              <a:t>We chose </a:t>
            </a:r>
            <a:r>
              <a:rPr lang="en-US" smtClean="0">
                <a:latin typeface="GillSans Light"/>
              </a:rPr>
              <a:t>to outsource scientific communication to </a:t>
            </a:r>
            <a:r>
              <a:rPr lang="en-US" smtClean="0">
                <a:solidFill>
                  <a:srgbClr val="FF3300"/>
                </a:solidFill>
                <a:latin typeface="GillSans Light"/>
              </a:rPr>
              <a:t>publishers</a:t>
            </a:r>
            <a:endParaRPr lang="en-US" smtClean="0">
              <a:latin typeface="GillSans Ligh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6602413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209800" y="1371600"/>
            <a:ext cx="1981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2260600"/>
            <a:ext cx="19764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Big Three (2009/10)</a:t>
            </a:r>
            <a:endParaRPr lang="en-US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267200" y="1219200"/>
          <a:ext cx="4691063" cy="14827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600"/>
                <a:gridCol w="762000"/>
                <a:gridCol w="1385206"/>
                <a:gridCol w="1172937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Employees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Sales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Net </a:t>
                      </a:r>
                      <a:r>
                        <a:rPr lang="de-DE" dirty="0" err="1" smtClean="0"/>
                        <a:t>income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Growth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57,900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$13B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$1B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7.6%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33,300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$10B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$0.6B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9.4%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19,030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$5B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$0.5B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125.7%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036763"/>
            <a:ext cx="18192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1489075"/>
            <a:ext cx="1752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2590800" y="2586038"/>
            <a:ext cx="15446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Verdana" pitchFamily="34" charset="0"/>
              </a:rPr>
              <a:t>(includes Springer)</a:t>
            </a:r>
          </a:p>
        </p:txBody>
      </p:sp>
      <p:sp>
        <p:nvSpPr>
          <p:cNvPr id="3" name="Rechteck 2"/>
          <p:cNvSpPr/>
          <p:nvPr/>
        </p:nvSpPr>
        <p:spPr>
          <a:xfrm>
            <a:off x="0" y="6673850"/>
            <a:ext cx="3300413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600" dirty="0">
                <a:latin typeface="+mn-lt"/>
              </a:rPr>
              <a:t>http://www.publishersweekly.com/binary-data/ARTICLE_ATTACHMENT/file/000/000/127-1.pdf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513513" y="2805113"/>
            <a:ext cx="8874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dirty="0">
                <a:latin typeface="+mj-lt"/>
              </a:rPr>
              <a:t>Source:</a:t>
            </a:r>
            <a:endParaRPr lang="de-DE" sz="1800" dirty="0"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4738" y="2765425"/>
            <a:ext cx="155733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1839913"/>
            <a:ext cx="8851900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Profits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3577" r="3577"/>
          <a:stretch>
            <a:fillRect/>
          </a:stretch>
        </p:blipFill>
        <p:spPr bwMode="auto">
          <a:xfrm>
            <a:off x="7620000" y="1314450"/>
            <a:ext cx="1125538" cy="127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Journals </a:t>
            </a:r>
            <a:r>
              <a:rPr lang="de-DE" dirty="0" err="1" smtClean="0"/>
              <a:t>Crisis</a:t>
            </a:r>
            <a:r>
              <a:rPr lang="de-DE" dirty="0" smtClean="0"/>
              <a:t> (not just </a:t>
            </a:r>
            <a:r>
              <a:rPr lang="de-DE" dirty="0" err="1" smtClean="0"/>
              <a:t>Elsevier</a:t>
            </a:r>
            <a:r>
              <a:rPr lang="de-DE" dirty="0" smtClean="0"/>
              <a:t>!)</a:t>
            </a:r>
            <a:endParaRPr lang="de-DE" dirty="0"/>
          </a:p>
        </p:txBody>
      </p:sp>
      <p:sp>
        <p:nvSpPr>
          <p:cNvPr id="41986" name="Textfeld 7"/>
          <p:cNvSpPr txBox="1">
            <a:spLocks noChangeArrowheads="1"/>
          </p:cNvSpPr>
          <p:nvPr/>
        </p:nvSpPr>
        <p:spPr bwMode="auto">
          <a:xfrm>
            <a:off x="1419225" y="6596063"/>
            <a:ext cx="77247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>
                <a:latin typeface="Verdana" pitchFamily="34" charset="0"/>
              </a:rPr>
              <a:t>Modified from ARL: </a:t>
            </a:r>
            <a:r>
              <a:rPr lang="de-DE" sz="1100">
                <a:latin typeface="Verdana" pitchFamily="34" charset="0"/>
                <a:hlinkClick r:id="rId3"/>
              </a:rPr>
              <a:t>http://www.arl.org/bm~doc/arlstats06.pdf</a:t>
            </a:r>
            <a:r>
              <a:rPr lang="de-DE" sz="1100">
                <a:latin typeface="Verdana" pitchFamily="34" charset="0"/>
              </a:rPr>
              <a:t>, </a:t>
            </a:r>
            <a:r>
              <a:rPr lang="de-DE" sz="1100">
                <a:latin typeface="Verdana" pitchFamily="34" charset="0"/>
                <a:hlinkClick r:id="rId4"/>
              </a:rPr>
              <a:t>http://www.arl.org/bm~doc/arlstat08.pdf</a:t>
            </a:r>
            <a:r>
              <a:rPr lang="de-DE" sz="1100">
                <a:latin typeface="Verdana" pitchFamily="34" charset="0"/>
              </a:rPr>
              <a:t> </a:t>
            </a:r>
          </a:p>
        </p:txBody>
      </p:sp>
      <p:sp>
        <p:nvSpPr>
          <p:cNvPr id="41987" name="Textfeld 8"/>
          <p:cNvSpPr txBox="1">
            <a:spLocks noChangeArrowheads="1"/>
          </p:cNvSpPr>
          <p:nvPr/>
        </p:nvSpPr>
        <p:spPr bwMode="auto">
          <a:xfrm rot="-5400000">
            <a:off x="-588168" y="3636168"/>
            <a:ext cx="179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% Change</a:t>
            </a:r>
          </a:p>
        </p:txBody>
      </p:sp>
      <p:graphicFrame>
        <p:nvGraphicFramePr>
          <p:cNvPr id="41988" name="Diagramm 5"/>
          <p:cNvGraphicFramePr>
            <a:graphicFrameLocks/>
          </p:cNvGraphicFramePr>
          <p:nvPr/>
        </p:nvGraphicFramePr>
        <p:xfrm>
          <a:off x="457200" y="1143000"/>
          <a:ext cx="8686800" cy="5410200"/>
        </p:xfrm>
        <a:graphic>
          <a:graphicData uri="http://schemas.openxmlformats.org/presentationml/2006/ole">
            <p:oleObj spid="_x0000_s41988" r:id="rId5" imgW="8687553" imgH="5407621" progId="Excel.Char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Subscription Pricing</a:t>
            </a:r>
            <a:endParaRPr lang="en-US" sz="8800" dirty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95400"/>
            <a:ext cx="7086600" cy="990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tabLst>
                <a:tab pos="4937125" algn="r"/>
              </a:tabLst>
            </a:pPr>
            <a:r>
              <a:rPr lang="en-US" sz="2400" smtClean="0"/>
              <a:t>KIT Library</a:t>
            </a:r>
          </a:p>
          <a:p>
            <a:pPr algn="ctr">
              <a:lnSpc>
                <a:spcPct val="90000"/>
              </a:lnSpc>
              <a:buFontTx/>
              <a:buNone/>
              <a:tabLst>
                <a:tab pos="4937125" algn="r"/>
              </a:tabLst>
            </a:pPr>
            <a:r>
              <a:rPr lang="en-US" sz="2400" smtClean="0"/>
              <a:t>10 Most expensive journal subscriptions 2010/11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33400" y="2286000"/>
          <a:ext cx="8077200" cy="2943225"/>
        </p:xfrm>
        <a:graphic>
          <a:graphicData uri="http://schemas.openxmlformats.org/drawingml/2006/table">
            <a:tbl>
              <a:tblPr/>
              <a:tblGrid>
                <a:gridCol w="4419600"/>
                <a:gridCol w="1828800"/>
                <a:gridCol w="18288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6923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Journal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6923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Price [€/a]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6923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Publisher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Biochimica et Biophysica Acta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19,130.53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Elsevier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Chemical Physics Letters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15,577.06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Elsevier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Journal of Organometallic Chemistry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13,664.97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Elsevier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Journal of Radioanalytical and Nuclear Chemistry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13,381.07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Springer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Nuclear Instruments &amp; Methods in Physics Research / A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11,958.32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Elsevier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Surface Science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11,796.75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Elsevier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Inorganica Chimica Acta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10,703.21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Elsevier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Journal of Mathematical Analysis and Applications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10,692.75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Elsevier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Journal of Coordination Chemistry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10,314.92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Taylor &amp; Francis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Journal of Magnetism and Magnetic Materials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10,047.30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Elsevier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6923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Total top ten: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76923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127,266.88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51" name="Rechteck 4"/>
          <p:cNvSpPr>
            <a:spLocks noChangeArrowheads="1"/>
          </p:cNvSpPr>
          <p:nvPr/>
        </p:nvSpPr>
        <p:spPr bwMode="auto">
          <a:xfrm>
            <a:off x="838200" y="61722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Verdana" pitchFamily="34" charset="0"/>
              </a:rPr>
              <a:t>http://www.bibliothek.kit.edu/cms/teuerste-zeitschriften.php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Scientific Publishing:</a:t>
            </a:r>
            <a:endParaRPr lang="de-DE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1066800"/>
            <a:ext cx="5943600" cy="5943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spect="1" noChangeArrowheads="1"/>
          </p:cNvSpPr>
          <p:nvPr isPhoto="1"/>
        </p:nvSpPr>
        <p:spPr bwMode="auto">
          <a:xfrm>
            <a:off x="0" y="-1"/>
            <a:ext cx="9144000" cy="6858001"/>
          </a:xfrm>
          <a:prstGeom prst="rect">
            <a:avLst/>
          </a:prstGeom>
          <a:blipFill dpi="0" rotWithShape="1">
            <a:blip r:embed="rId2" cstate="print">
              <a:lum bright="36000"/>
            </a:blip>
            <a:srcRect/>
            <a:stretch>
              <a:fillRect r="-11304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09600" y="1219200"/>
            <a:ext cx="2362200" cy="665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Think…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Digital </a:t>
            </a:r>
            <a:r>
              <a:rPr lang="de-DE" dirty="0" err="1" smtClean="0"/>
              <a:t>dystopia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714348" y="3143248"/>
            <a:ext cx="8048652" cy="150018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/>
              <a:t>Information (</a:t>
            </a:r>
            <a:r>
              <a:rPr lang="de-DE" dirty="0" err="1" smtClean="0"/>
              <a:t>Overload</a:t>
            </a:r>
            <a:r>
              <a:rPr lang="de-DE" dirty="0" smtClean="0"/>
              <a:t>) </a:t>
            </a:r>
            <a:r>
              <a:rPr lang="de-DE" dirty="0" err="1" smtClean="0"/>
              <a:t>Crisis</a:t>
            </a:r>
            <a:endParaRPr lang="de-DE" dirty="0"/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 l="20706" r="20706"/>
          <a:stretch>
            <a:fillRect/>
          </a:stretch>
        </p:blipFill>
        <p:spPr>
          <a:xfrm>
            <a:off x="6357938" y="142875"/>
            <a:ext cx="2143125" cy="2428875"/>
          </a:xfrm>
        </p:spPr>
      </p:pic>
      <p:sp>
        <p:nvSpPr>
          <p:cNvPr id="47108" name="Untertitel 4"/>
          <p:cNvSpPr>
            <a:spLocks noGrp="1"/>
          </p:cNvSpPr>
          <p:nvPr>
            <p:ph type="body" sz="quarter" idx="14"/>
          </p:nvPr>
        </p:nvSpPr>
        <p:spPr>
          <a:xfrm>
            <a:off x="6357938" y="2643188"/>
            <a:ext cx="2143125" cy="285750"/>
          </a:xfrm>
        </p:spPr>
        <p:txBody>
          <a:bodyPr/>
          <a:lstStyle/>
          <a:p>
            <a:r>
              <a:rPr lang="de-DE" smtClean="0"/>
              <a:t>Or filter failure?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More </a:t>
            </a:r>
            <a:r>
              <a:rPr lang="de-DE" dirty="0" err="1" smtClean="0"/>
              <a:t>scientists</a:t>
            </a:r>
            <a:r>
              <a:rPr lang="de-DE" dirty="0" smtClean="0"/>
              <a:t>,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publications</a:t>
            </a:r>
            <a:endParaRPr lang="de-DE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54380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de-DE" dirty="0" smtClean="0"/>
              <a:t>Information </a:t>
            </a:r>
            <a:r>
              <a:rPr lang="de-DE" dirty="0" err="1" smtClean="0"/>
              <a:t>Crisis</a:t>
            </a:r>
            <a:endParaRPr lang="de-DE" dirty="0"/>
          </a:p>
        </p:txBody>
      </p:sp>
      <p:sp>
        <p:nvSpPr>
          <p:cNvPr id="49154" name="Inhaltsplatzhalter 2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990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de-DE" smtClean="0">
                <a:latin typeface="GillSans Light"/>
              </a:rPr>
              <a:t>1.5 million publications per year in 24,000 journals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Publishing Today</a:t>
            </a:r>
            <a:endParaRPr lang="de-DE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" y="914400"/>
            <a:ext cx="4267200" cy="6178550"/>
          </a:xfrm>
        </p:spPr>
      </p:pic>
      <p:sp>
        <p:nvSpPr>
          <p:cNvPr id="21507" name="Rechteck 3"/>
          <p:cNvSpPr>
            <a:spLocks noChangeArrowheads="1"/>
          </p:cNvSpPr>
          <p:nvPr/>
        </p:nvSpPr>
        <p:spPr bwMode="auto">
          <a:xfrm>
            <a:off x="3886200" y="1143000"/>
            <a:ext cx="5105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lvl="1" indent="-271463">
              <a:buFont typeface="Arial" charset="0"/>
              <a:buChar char="•"/>
            </a:pPr>
            <a:r>
              <a:rPr lang="de-DE" sz="2000">
                <a:latin typeface="Verdana" pitchFamily="34" charset="0"/>
              </a:rPr>
              <a:t>24,000 scholarly journals</a:t>
            </a:r>
          </a:p>
          <a:p>
            <a:pPr marL="271463" lvl="1" indent="-271463">
              <a:buFont typeface="Arial" charset="0"/>
              <a:buChar char="•"/>
            </a:pPr>
            <a:r>
              <a:rPr lang="de-DE" sz="2000">
                <a:latin typeface="Verdana" pitchFamily="34" charset="0"/>
              </a:rPr>
              <a:t>1.5 million publications/year</a:t>
            </a:r>
          </a:p>
          <a:p>
            <a:pPr marL="271463" lvl="1" indent="-271463">
              <a:buFont typeface="Arial" charset="0"/>
              <a:buChar char="•"/>
            </a:pPr>
            <a:r>
              <a:rPr lang="de-DE" sz="2000">
                <a:latin typeface="Verdana" pitchFamily="34" charset="0"/>
              </a:rPr>
              <a:t>3% annual growth</a:t>
            </a:r>
          </a:p>
          <a:p>
            <a:pPr marL="271463" lvl="1" indent="-271463">
              <a:buFont typeface="Arial" charset="0"/>
              <a:buChar char="•"/>
            </a:pPr>
            <a:r>
              <a:rPr lang="de-DE" sz="2000">
                <a:latin typeface="Verdana" pitchFamily="34" charset="0"/>
              </a:rPr>
              <a:t>1 million authors</a:t>
            </a:r>
          </a:p>
          <a:p>
            <a:pPr marL="271463" lvl="1" indent="-271463">
              <a:buFont typeface="Arial" charset="0"/>
              <a:buChar char="•"/>
            </a:pPr>
            <a:r>
              <a:rPr lang="de-DE" sz="2000">
                <a:latin typeface="Verdana" pitchFamily="34" charset="0"/>
              </a:rPr>
              <a:t>10-15 million readers at &gt;10,000 institutions</a:t>
            </a:r>
          </a:p>
          <a:p>
            <a:pPr marL="271463" lvl="1" indent="-271463">
              <a:buFont typeface="Arial" charset="0"/>
              <a:buChar char="•"/>
            </a:pPr>
            <a:r>
              <a:rPr lang="de-DE" sz="2000">
                <a:latin typeface="Verdana" pitchFamily="34" charset="0"/>
              </a:rPr>
              <a:t>1.5 billion downloads/year</a:t>
            </a:r>
          </a:p>
          <a:p>
            <a:pPr marL="271463" lvl="1" indent="-271463"/>
            <a:endParaRPr lang="de-DE" sz="900">
              <a:latin typeface="Verdana" pitchFamily="34" charset="0"/>
            </a:endParaRPr>
          </a:p>
          <a:p>
            <a:pPr marL="271463" lvl="1" indent="-271463"/>
            <a:r>
              <a:rPr lang="de-DE" sz="900">
                <a:latin typeface="Verdana" pitchFamily="34" charset="0"/>
              </a:rPr>
              <a:t>Source: Mabe MA (2009): Scholarly Publishing. European Review 17(1): 3-22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de-DE" dirty="0" smtClean="0"/>
              <a:t>Information </a:t>
            </a:r>
            <a:r>
              <a:rPr lang="de-DE" dirty="0" err="1" smtClean="0"/>
              <a:t>Crisis</a:t>
            </a:r>
            <a:endParaRPr lang="de-DE" dirty="0"/>
          </a:p>
        </p:txBody>
      </p:sp>
      <p:sp>
        <p:nvSpPr>
          <p:cNvPr id="50178" name="Inhaltsplatzhalter 2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609600"/>
          </a:xfrm>
          <a:solidFill>
            <a:srgbClr val="C00000"/>
          </a:solidFill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latin typeface="GillSans ExtraBold"/>
              </a:rPr>
              <a:t>Finding ‘my’ publications is impossible!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de-DE" dirty="0" smtClean="0"/>
              <a:t>Information </a:t>
            </a:r>
            <a:r>
              <a:rPr lang="de-DE" dirty="0" err="1" smtClean="0"/>
              <a:t>Crisis</a:t>
            </a:r>
            <a:endParaRPr lang="de-DE" dirty="0"/>
          </a:p>
        </p:txBody>
      </p:sp>
      <p:sp>
        <p:nvSpPr>
          <p:cNvPr id="51202" name="Inhaltsplatzhalter 2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990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de-DE" smtClean="0">
                <a:latin typeface="GillSans Light"/>
              </a:rPr>
              <a:t>Publish or Perish: number of publications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de-DE" dirty="0" smtClean="0"/>
              <a:t>Information </a:t>
            </a:r>
            <a:r>
              <a:rPr lang="de-DE" dirty="0" err="1" smtClean="0"/>
              <a:t>Crisis</a:t>
            </a:r>
            <a:endParaRPr lang="de-DE" dirty="0"/>
          </a:p>
        </p:txBody>
      </p:sp>
      <p:sp>
        <p:nvSpPr>
          <p:cNvPr id="52226" name="Inhaltsplatzhalter 2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990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de-DE" smtClean="0">
                <a:latin typeface="GillSans Light"/>
              </a:rPr>
              <a:t>60-300 applicants per tenure-track position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de-DE" dirty="0" smtClean="0"/>
              <a:t>Information </a:t>
            </a:r>
            <a:r>
              <a:rPr lang="de-DE" dirty="0" err="1" smtClean="0"/>
              <a:t>Crisis</a:t>
            </a:r>
            <a:endParaRPr lang="de-DE" dirty="0"/>
          </a:p>
        </p:txBody>
      </p:sp>
      <p:sp>
        <p:nvSpPr>
          <p:cNvPr id="31747" name="Inhaltsplatzhalter 2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609600"/>
          </a:xfrm>
          <a:solidFill>
            <a:srgbClr val="C00000"/>
          </a:solidFill>
        </p:spPr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>
                <a:solidFill>
                  <a:schemeClr val="bg1"/>
                </a:solidFill>
                <a:latin typeface="GillSans ExtraBold" pitchFamily="34" charset="0"/>
              </a:rPr>
              <a:t>Reading </a:t>
            </a:r>
            <a:r>
              <a:rPr lang="de-DE" dirty="0" err="1" smtClean="0">
                <a:solidFill>
                  <a:schemeClr val="bg1"/>
                </a:solidFill>
                <a:latin typeface="GillSans ExtraBold" pitchFamily="34" charset="0"/>
              </a:rPr>
              <a:t>enough</a:t>
            </a:r>
            <a:r>
              <a:rPr lang="de-DE" dirty="0" smtClean="0">
                <a:solidFill>
                  <a:schemeClr val="bg1"/>
                </a:solidFill>
                <a:latin typeface="GillSans ExtraBold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GillSans ExtraBold" pitchFamily="34" charset="0"/>
              </a:rPr>
              <a:t>publications</a:t>
            </a:r>
            <a:r>
              <a:rPr lang="de-DE" dirty="0" smtClean="0">
                <a:solidFill>
                  <a:schemeClr val="bg1"/>
                </a:solidFill>
                <a:latin typeface="GillSans ExtraBold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GillSans ExtraBold" pitchFamily="34" charset="0"/>
              </a:rPr>
              <a:t>is</a:t>
            </a:r>
            <a:r>
              <a:rPr lang="de-DE" dirty="0" smtClean="0">
                <a:solidFill>
                  <a:schemeClr val="bg1"/>
                </a:solidFill>
                <a:latin typeface="GillSans ExtraBold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GillSans ExtraBold" pitchFamily="34" charset="0"/>
              </a:rPr>
              <a:t>impossible</a:t>
            </a:r>
            <a:r>
              <a:rPr lang="de-DE" dirty="0" smtClean="0">
                <a:solidFill>
                  <a:schemeClr val="bg1"/>
                </a:solidFill>
                <a:latin typeface="GillSans ExtraBold" pitchFamily="34" charset="0"/>
              </a:rPr>
              <a:t>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spect="1" noChangeArrowheads="1"/>
          </p:cNvSpPr>
          <p:nvPr isPhoto="1"/>
        </p:nvSpPr>
        <p:spPr bwMode="auto">
          <a:xfrm>
            <a:off x="0" y="-1"/>
            <a:ext cx="9144000" cy="6858001"/>
          </a:xfrm>
          <a:prstGeom prst="rect">
            <a:avLst/>
          </a:prstGeom>
          <a:blipFill dpi="0" rotWithShape="1">
            <a:blip r:embed="rId2" cstate="print">
              <a:lum bright="36000"/>
            </a:blip>
            <a:srcRect/>
            <a:stretch>
              <a:fillRect r="-11304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09600" y="1219200"/>
            <a:ext cx="2362200" cy="665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Think…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r>
              <a:rPr lang="de-DE" dirty="0" smtClean="0"/>
              <a:t>: JournalRank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685800" y="2743200"/>
            <a:ext cx="8382000" cy="15271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/>
              <a:t>Thomson Reuters: Impact </a:t>
            </a:r>
            <a:r>
              <a:rPr lang="de-DE" dirty="0" err="1" smtClean="0"/>
              <a:t>Factor</a:t>
            </a:r>
            <a:endParaRPr lang="de-DE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err="1" smtClean="0"/>
              <a:t>Eigenfactor</a:t>
            </a:r>
            <a:r>
              <a:rPr lang="de-DE" dirty="0" smtClean="0"/>
              <a:t> (</a:t>
            </a:r>
            <a:r>
              <a:rPr lang="de-DE" dirty="0" err="1" smtClean="0"/>
              <a:t>now</a:t>
            </a:r>
            <a:r>
              <a:rPr lang="de-DE" dirty="0" smtClean="0"/>
              <a:t> Thomson Reuters)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err="1" smtClean="0"/>
              <a:t>ScImago</a:t>
            </a:r>
            <a:r>
              <a:rPr lang="de-DE" dirty="0" smtClean="0"/>
              <a:t> JournalRank (SJR)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err="1" smtClean="0"/>
              <a:t>Scopus</a:t>
            </a:r>
            <a:r>
              <a:rPr lang="de-DE" dirty="0" smtClean="0"/>
              <a:t>: SNIP, SJR</a:t>
            </a:r>
            <a:endParaRPr lang="de-DE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0"/>
            <a:ext cx="666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352800"/>
            <a:ext cx="2667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295400"/>
            <a:ext cx="272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295400"/>
            <a:ext cx="2840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930400"/>
            <a:ext cx="18923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52400" y="1701800"/>
            <a:ext cx="3035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Verdana" pitchFamily="34" charset="0"/>
              </a:rPr>
              <a:t>Source Normalized Impact per Paper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r>
              <a:rPr lang="de-DE" dirty="0" smtClean="0"/>
              <a:t>: JournalRank</a:t>
            </a:r>
            <a:endParaRPr lang="de-DE" dirty="0"/>
          </a:p>
        </p:txBody>
      </p:sp>
      <p:sp>
        <p:nvSpPr>
          <p:cNvPr id="56322" name="Inhaltsplatzhalter 2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990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de-DE" smtClean="0">
                <a:latin typeface="GillSans Light"/>
              </a:rPr>
              <a:t>Only read publications from </a:t>
            </a:r>
            <a:r>
              <a:rPr lang="de-DE" smtClean="0">
                <a:solidFill>
                  <a:srgbClr val="FF0000"/>
                </a:solidFill>
                <a:latin typeface="GillSans Light"/>
              </a:rPr>
              <a:t>high-ranking journals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382000" cy="6651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Job </a:t>
            </a:r>
            <a:r>
              <a:rPr lang="de-DE" dirty="0" err="1" smtClean="0"/>
              <a:t>applications</a:t>
            </a:r>
            <a:endParaRPr lang="de-DE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1770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 bwMode="auto">
          <a:xfrm>
            <a:off x="2209800" y="4953000"/>
            <a:ext cx="4572000" cy="3810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de-DE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65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Job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instructions</a:t>
            </a:r>
            <a:endParaRPr lang="de-DE" dirty="0"/>
          </a:p>
        </p:txBody>
      </p:sp>
      <p:sp>
        <p:nvSpPr>
          <p:cNvPr id="58370" name="Rechteck 5"/>
          <p:cNvSpPr>
            <a:spLocks noChangeArrowheads="1"/>
          </p:cNvSpPr>
          <p:nvPr/>
        </p:nvSpPr>
        <p:spPr bwMode="auto">
          <a:xfrm>
            <a:off x="381000" y="1295400"/>
            <a:ext cx="8610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latin typeface="Verdana" pitchFamily="34" charset="0"/>
              </a:rPr>
              <a:t>Publikationstätigkeit</a:t>
            </a:r>
          </a:p>
          <a:p>
            <a:r>
              <a:rPr lang="de-DE" sz="1800">
                <a:latin typeface="Verdana" pitchFamily="34" charset="0"/>
              </a:rPr>
              <a:t>(vollständige Publikationsliste, darunter Originalarbeiten als Erstautor/in, Seniorautor/in, Impact-Punkte insgesamt und in den letzten 5 Jahren, darunter jeweils gesondert ausgewiesen als Erst- und Seniorautor/in, persönlicher Scientific Citations Index (SCI, h-Index nach Web of Science) über alle Arbeiten)</a:t>
            </a:r>
          </a:p>
        </p:txBody>
      </p:sp>
      <p:sp>
        <p:nvSpPr>
          <p:cNvPr id="58371" name="Textfeld 7"/>
          <p:cNvSpPr txBox="1">
            <a:spLocks noChangeArrowheads="1"/>
          </p:cNvSpPr>
          <p:nvPr/>
        </p:nvSpPr>
        <p:spPr bwMode="auto">
          <a:xfrm>
            <a:off x="381000" y="3886200"/>
            <a:ext cx="8610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latin typeface="Verdana" pitchFamily="34" charset="0"/>
              </a:rPr>
              <a:t>Publications:</a:t>
            </a:r>
          </a:p>
          <a:p>
            <a:r>
              <a:rPr lang="de-DE" sz="1800">
                <a:latin typeface="Verdana" pitchFamily="34" charset="0"/>
              </a:rPr>
              <a:t>Complete list of publications, including original research papers as first author, senior author, impact points total and in the last 5 years, with marked first and last-authorships, personal Scientific Citations Index (SCI, h-Index according to Web of Science) for all publications.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Metrics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714348" y="3143248"/>
            <a:ext cx="7972452" cy="1500187"/>
          </a:xfrm>
        </p:spPr>
        <p:txBody>
          <a:bodyPr rtlCol="0"/>
          <a:lstStyle/>
          <a:p>
            <a:pPr defTabSz="914363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/>
              <a:t>Lies, </a:t>
            </a:r>
            <a:r>
              <a:rPr lang="de-DE" dirty="0" err="1" smtClean="0"/>
              <a:t>damn</a:t>
            </a:r>
            <a:r>
              <a:rPr lang="de-DE" dirty="0" smtClean="0"/>
              <a:t> lies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bibliometrics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59395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52400"/>
            <a:ext cx="4286250" cy="2943225"/>
          </a:xfrm>
        </p:spPr>
      </p:pic>
      <p:sp>
        <p:nvSpPr>
          <p:cNvPr id="59396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357938" y="2643188"/>
            <a:ext cx="2143125" cy="285750"/>
          </a:xfrm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Functionality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3452813"/>
            <a:ext cx="7972452" cy="150018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/>
              <a:t>19</a:t>
            </a:r>
            <a:r>
              <a:rPr lang="de-DE" baseline="30000" dirty="0" smtClean="0"/>
              <a:t>th</a:t>
            </a:r>
            <a:r>
              <a:rPr lang="de-DE" dirty="0" smtClean="0"/>
              <a:t> </a:t>
            </a:r>
            <a:r>
              <a:rPr lang="de-DE" dirty="0" err="1" smtClean="0"/>
              <a:t>century</a:t>
            </a:r>
            <a:r>
              <a:rPr lang="de-DE" dirty="0" smtClean="0"/>
              <a:t> </a:t>
            </a:r>
            <a:r>
              <a:rPr lang="de-DE" dirty="0" err="1" smtClean="0"/>
              <a:t>publishing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21</a:t>
            </a:r>
            <a:r>
              <a:rPr lang="de-DE" baseline="30000" dirty="0" smtClean="0"/>
              <a:t>st</a:t>
            </a:r>
            <a:r>
              <a:rPr lang="de-DE" dirty="0" smtClean="0"/>
              <a:t> </a:t>
            </a:r>
            <a:r>
              <a:rPr lang="de-DE" dirty="0" err="1" smtClean="0"/>
              <a:t>century</a:t>
            </a:r>
            <a:r>
              <a:rPr lang="de-DE" dirty="0" smtClean="0"/>
              <a:t>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community</a:t>
            </a:r>
            <a:endParaRPr lang="de-DE" dirty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773738" y="71438"/>
            <a:ext cx="3219450" cy="3810000"/>
          </a:xfrm>
        </p:spPr>
      </p:pic>
      <p:sp>
        <p:nvSpPr>
          <p:cNvPr id="22532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357938" y="2643188"/>
            <a:ext cx="2143125" cy="285750"/>
          </a:xfrm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en-GB"/>
              <a:t>Show of hands: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286000"/>
            <a:ext cx="8286750" cy="3929063"/>
          </a:xfrm>
        </p:spPr>
        <p:txBody>
          <a:bodyPr/>
          <a:lstStyle/>
          <a:p>
            <a:r>
              <a:rPr lang="en-GB" smtClean="0">
                <a:latin typeface="Verdana" pitchFamily="34" charset="0"/>
              </a:rPr>
              <a:t>Who knows what the IF is?</a:t>
            </a:r>
          </a:p>
          <a:p>
            <a:r>
              <a:rPr lang="en-GB" smtClean="0">
                <a:latin typeface="Verdana" pitchFamily="34" charset="0"/>
              </a:rPr>
              <a:t>Who uses the IF to pick a journal (rate a candidate, etc.)?</a:t>
            </a:r>
            <a:endParaRPr lang="en-GB" i="1" smtClean="0">
              <a:latin typeface="Verdana" pitchFamily="34" charset="0"/>
            </a:endParaRPr>
          </a:p>
          <a:p>
            <a:r>
              <a:rPr lang="en-GB" smtClean="0">
                <a:latin typeface="Verdana" pitchFamily="34" charset="0"/>
              </a:rPr>
              <a:t>Who knows how the IF is calculated and from what data?</a:t>
            </a:r>
          </a:p>
        </p:txBody>
      </p:sp>
      <p:pic>
        <p:nvPicPr>
          <p:cNvPr id="604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371600"/>
            <a:ext cx="2840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en-GB" dirty="0"/>
              <a:t>The </a:t>
            </a:r>
            <a:r>
              <a:rPr lang="en-GB" dirty="0" smtClean="0"/>
              <a:t>Impact </a:t>
            </a:r>
            <a:r>
              <a:rPr lang="en-GB" dirty="0"/>
              <a:t>F</a:t>
            </a:r>
            <a:r>
              <a:rPr lang="en-GB" dirty="0" smtClean="0"/>
              <a:t>actor</a:t>
            </a:r>
            <a:endParaRPr lang="en-GB" dirty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47800" y="1447800"/>
            <a:ext cx="66294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800" smtClean="0"/>
              <a:t>Introduced in 1960’s by Eugene Garfield: ISI</a:t>
            </a:r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2438400" y="3727450"/>
            <a:ext cx="1524000" cy="0"/>
          </a:xfrm>
          <a:prstGeom prst="line">
            <a:avLst/>
          </a:prstGeom>
          <a:noFill/>
          <a:ln w="38100">
            <a:solidFill>
              <a:srgbClr val="8A9C7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4267200" y="3727450"/>
            <a:ext cx="1524000" cy="0"/>
          </a:xfrm>
          <a:prstGeom prst="line">
            <a:avLst/>
          </a:prstGeom>
          <a:noFill/>
          <a:ln w="38100">
            <a:solidFill>
              <a:srgbClr val="8A9C7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5791200" y="3727450"/>
            <a:ext cx="1524000" cy="0"/>
          </a:xfrm>
          <a:prstGeom prst="line">
            <a:avLst/>
          </a:prstGeom>
          <a:noFill/>
          <a:ln w="38100">
            <a:solidFill>
              <a:srgbClr val="8A9C7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4419600" y="3803650"/>
            <a:ext cx="2792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b="1">
                <a:latin typeface="Verdana" pitchFamily="34" charset="0"/>
              </a:rPr>
              <a:t>2008 and 2009</a:t>
            </a:r>
            <a:endParaRPr lang="en-US" b="1">
              <a:latin typeface="Verdana" pitchFamily="34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714625" y="3803650"/>
            <a:ext cx="106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b="1">
                <a:latin typeface="Verdana" pitchFamily="34" charset="0"/>
              </a:rPr>
              <a:t>2010</a:t>
            </a:r>
            <a:endParaRPr lang="en-US" b="1">
              <a:latin typeface="Verdana" pitchFamily="34" charset="0"/>
            </a:endParaRPr>
          </a:p>
        </p:txBody>
      </p:sp>
      <p:grpSp>
        <p:nvGrpSpPr>
          <p:cNvPr id="62472" name="Group 8"/>
          <p:cNvGrpSpPr>
            <a:grpSpLocks/>
          </p:cNvGrpSpPr>
          <p:nvPr/>
        </p:nvGrpSpPr>
        <p:grpSpPr bwMode="auto">
          <a:xfrm rot="-205661">
            <a:off x="3657600" y="2127250"/>
            <a:ext cx="1565275" cy="1219200"/>
            <a:chOff x="3072" y="1200"/>
            <a:chExt cx="986" cy="768"/>
          </a:xfrm>
        </p:grpSpPr>
        <p:sp>
          <p:nvSpPr>
            <p:cNvPr id="62480" name="Arc 9"/>
            <p:cNvSpPr>
              <a:spLocks/>
            </p:cNvSpPr>
            <p:nvPr/>
          </p:nvSpPr>
          <p:spPr bwMode="auto">
            <a:xfrm rot="13541497" flipV="1">
              <a:off x="3072" y="1200"/>
              <a:ext cx="768" cy="768"/>
            </a:xfrm>
            <a:custGeom>
              <a:avLst/>
              <a:gdLst>
                <a:gd name="T0" fmla="*/ 0 w 21600"/>
                <a:gd name="T1" fmla="*/ 0 h 21600"/>
                <a:gd name="T2" fmla="*/ 27 w 21600"/>
                <a:gd name="T3" fmla="*/ 27 h 21600"/>
                <a:gd name="T4" fmla="*/ 0 w 21600"/>
                <a:gd name="T5" fmla="*/ 2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E473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sz="3200">
                <a:solidFill>
                  <a:srgbClr val="3E4738"/>
                </a:solidFill>
              </a:endParaRPr>
            </a:p>
          </p:txBody>
        </p:sp>
        <p:sp>
          <p:nvSpPr>
            <p:cNvPr id="62481" name="Line 10"/>
            <p:cNvSpPr>
              <a:spLocks noChangeShapeType="1"/>
            </p:cNvSpPr>
            <p:nvPr/>
          </p:nvSpPr>
          <p:spPr bwMode="auto">
            <a:xfrm>
              <a:off x="3990" y="1582"/>
              <a:ext cx="68" cy="76"/>
            </a:xfrm>
            <a:prstGeom prst="line">
              <a:avLst/>
            </a:prstGeom>
            <a:noFill/>
            <a:ln w="38100">
              <a:solidFill>
                <a:srgbClr val="3E473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2473" name="Text Box 11"/>
          <p:cNvSpPr txBox="1">
            <a:spLocks noChangeArrowheads="1"/>
          </p:cNvSpPr>
          <p:nvPr/>
        </p:nvSpPr>
        <p:spPr bwMode="auto">
          <a:xfrm>
            <a:off x="990600" y="5105400"/>
            <a:ext cx="7289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800">
                <a:solidFill>
                  <a:srgbClr val="3E4738"/>
                </a:solidFill>
                <a:latin typeface="Verdana" pitchFamily="34" charset="0"/>
              </a:rPr>
              <a:t>IF=5</a:t>
            </a:r>
          </a:p>
          <a:p>
            <a:pPr algn="ctr" eaLnBrk="0" hangingPunct="0"/>
            <a:r>
              <a:rPr lang="en-GB" sz="2800">
                <a:solidFill>
                  <a:srgbClr val="3E4738"/>
                </a:solidFill>
                <a:latin typeface="Verdana" pitchFamily="34" charset="0"/>
              </a:rPr>
              <a:t>Articles published in 08/09 </a:t>
            </a:r>
          </a:p>
          <a:p>
            <a:pPr algn="ctr" eaLnBrk="0" hangingPunct="0"/>
            <a:r>
              <a:rPr lang="en-GB" sz="2800">
                <a:solidFill>
                  <a:srgbClr val="3E4738"/>
                </a:solidFill>
                <a:latin typeface="Verdana" pitchFamily="34" charset="0"/>
              </a:rPr>
              <a:t>were cited an average of 5 times in 10.</a:t>
            </a:r>
            <a:endParaRPr lang="en-US" sz="2800">
              <a:solidFill>
                <a:srgbClr val="3E4738"/>
              </a:solidFill>
              <a:latin typeface="Verdana" pitchFamily="34" charset="0"/>
            </a:endParaRPr>
          </a:p>
        </p:txBody>
      </p:sp>
      <p:sp>
        <p:nvSpPr>
          <p:cNvPr id="62474" name="Line 12"/>
          <p:cNvSpPr>
            <a:spLocks noChangeShapeType="1"/>
          </p:cNvSpPr>
          <p:nvPr/>
        </p:nvSpPr>
        <p:spPr bwMode="auto">
          <a:xfrm flipV="1">
            <a:off x="2457450" y="3589338"/>
            <a:ext cx="0" cy="152400"/>
          </a:xfrm>
          <a:prstGeom prst="line">
            <a:avLst/>
          </a:prstGeom>
          <a:noFill/>
          <a:ln w="38100">
            <a:solidFill>
              <a:srgbClr val="8A9C7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475" name="Line 13"/>
          <p:cNvSpPr>
            <a:spLocks noChangeShapeType="1"/>
          </p:cNvSpPr>
          <p:nvPr/>
        </p:nvSpPr>
        <p:spPr bwMode="auto">
          <a:xfrm flipV="1">
            <a:off x="3957638" y="3594100"/>
            <a:ext cx="0" cy="152400"/>
          </a:xfrm>
          <a:prstGeom prst="line">
            <a:avLst/>
          </a:prstGeom>
          <a:noFill/>
          <a:ln w="38100">
            <a:solidFill>
              <a:srgbClr val="8A9C7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476" name="Line 14"/>
          <p:cNvSpPr>
            <a:spLocks noChangeShapeType="1"/>
          </p:cNvSpPr>
          <p:nvPr/>
        </p:nvSpPr>
        <p:spPr bwMode="auto">
          <a:xfrm flipV="1">
            <a:off x="4281488" y="3594100"/>
            <a:ext cx="0" cy="152400"/>
          </a:xfrm>
          <a:prstGeom prst="line">
            <a:avLst/>
          </a:prstGeom>
          <a:noFill/>
          <a:ln w="38100">
            <a:solidFill>
              <a:srgbClr val="8A9C7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477" name="Line 15"/>
          <p:cNvSpPr>
            <a:spLocks noChangeShapeType="1"/>
          </p:cNvSpPr>
          <p:nvPr/>
        </p:nvSpPr>
        <p:spPr bwMode="auto">
          <a:xfrm flipV="1">
            <a:off x="7315200" y="3594100"/>
            <a:ext cx="0" cy="152400"/>
          </a:xfrm>
          <a:prstGeom prst="line">
            <a:avLst/>
          </a:prstGeom>
          <a:noFill/>
          <a:ln w="38100">
            <a:solidFill>
              <a:srgbClr val="8A9C7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478" name="Text Box 16"/>
          <p:cNvSpPr txBox="1">
            <a:spLocks noChangeArrowheads="1"/>
          </p:cNvSpPr>
          <p:nvPr/>
        </p:nvSpPr>
        <p:spPr bwMode="auto">
          <a:xfrm>
            <a:off x="2362200" y="3117850"/>
            <a:ext cx="1674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b="1">
                <a:latin typeface="Verdana" pitchFamily="34" charset="0"/>
              </a:rPr>
              <a:t>citations</a:t>
            </a:r>
            <a:endParaRPr lang="en-US" b="1">
              <a:latin typeface="Verdana" pitchFamily="34" charset="0"/>
            </a:endParaRPr>
          </a:p>
        </p:txBody>
      </p:sp>
      <p:sp>
        <p:nvSpPr>
          <p:cNvPr id="62479" name="Text Box 17"/>
          <p:cNvSpPr txBox="1">
            <a:spLocks noChangeArrowheads="1"/>
          </p:cNvSpPr>
          <p:nvPr/>
        </p:nvSpPr>
        <p:spPr bwMode="auto">
          <a:xfrm>
            <a:off x="4957763" y="3117850"/>
            <a:ext cx="1462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b="1">
                <a:latin typeface="Verdana" pitchFamily="34" charset="0"/>
              </a:rPr>
              <a:t>articles</a:t>
            </a:r>
            <a:endParaRPr lang="en-US" b="1"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en-GB" dirty="0"/>
              <a:t>The </a:t>
            </a:r>
            <a:r>
              <a:rPr lang="en-GB" dirty="0" smtClean="0"/>
              <a:t>Impact </a:t>
            </a:r>
            <a:r>
              <a:rPr lang="en-GB" dirty="0"/>
              <a:t>F</a:t>
            </a:r>
            <a:r>
              <a:rPr lang="en-GB" dirty="0" smtClean="0"/>
              <a:t>actor</a:t>
            </a:r>
            <a:endParaRPr lang="en-GB" dirty="0"/>
          </a:p>
        </p:txBody>
      </p:sp>
      <p:sp>
        <p:nvSpPr>
          <p:cNvPr id="645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/>
          </a:p>
        </p:txBody>
      </p:sp>
      <p:sp>
        <p:nvSpPr>
          <p:cNvPr id="64515" name="Textfeld 8"/>
          <p:cNvSpPr txBox="1">
            <a:spLocks noChangeArrowheads="1"/>
          </p:cNvSpPr>
          <p:nvPr/>
        </p:nvSpPr>
        <p:spPr bwMode="auto">
          <a:xfrm>
            <a:off x="304800" y="1828800"/>
            <a:ext cx="2417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 b="1">
                <a:solidFill>
                  <a:srgbClr val="3E4738"/>
                </a:solidFill>
                <a:latin typeface="Verdana" pitchFamily="34" charset="0"/>
              </a:rPr>
              <a:t>Journal X IF 2010=</a:t>
            </a:r>
          </a:p>
        </p:txBody>
      </p:sp>
      <p:sp>
        <p:nvSpPr>
          <p:cNvPr id="64516" name="Textfeld 9"/>
          <p:cNvSpPr txBox="1">
            <a:spLocks noChangeArrowheads="1"/>
          </p:cNvSpPr>
          <p:nvPr/>
        </p:nvSpPr>
        <p:spPr bwMode="auto">
          <a:xfrm>
            <a:off x="471488" y="2438400"/>
            <a:ext cx="79867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 b="1">
                <a:solidFill>
                  <a:srgbClr val="3E4738"/>
                </a:solidFill>
                <a:latin typeface="Verdana" pitchFamily="34" charset="0"/>
              </a:rPr>
              <a:t>All citations from TR indexed journals in 2010 to papers in journal X</a:t>
            </a:r>
          </a:p>
        </p:txBody>
      </p:sp>
      <p:sp>
        <p:nvSpPr>
          <p:cNvPr id="64517" name="Textfeld 10"/>
          <p:cNvSpPr txBox="1">
            <a:spLocks noChangeArrowheads="1"/>
          </p:cNvSpPr>
          <p:nvPr/>
        </p:nvSpPr>
        <p:spPr bwMode="auto">
          <a:xfrm>
            <a:off x="963613" y="3048000"/>
            <a:ext cx="7002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 b="1">
                <a:solidFill>
                  <a:srgbClr val="3E4738"/>
                </a:solidFill>
                <a:latin typeface="Verdana" pitchFamily="34" charset="0"/>
              </a:rPr>
              <a:t>Number of citable articles published in journal X in 2008/9</a:t>
            </a:r>
          </a:p>
        </p:txBody>
      </p:sp>
      <p:cxnSp>
        <p:nvCxnSpPr>
          <p:cNvPr id="13" name="Gerade Verbindung 12"/>
          <p:cNvCxnSpPr/>
          <p:nvPr/>
        </p:nvCxnSpPr>
        <p:spPr>
          <a:xfrm>
            <a:off x="884238" y="2971800"/>
            <a:ext cx="7162800" cy="1588"/>
          </a:xfrm>
          <a:prstGeom prst="line">
            <a:avLst/>
          </a:prstGeom>
          <a:ln w="28575">
            <a:solidFill>
              <a:srgbClr val="8A9C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9" name="Rechteck 7"/>
          <p:cNvSpPr>
            <a:spLocks noChangeArrowheads="1"/>
          </p:cNvSpPr>
          <p:nvPr/>
        </p:nvSpPr>
        <p:spPr bwMode="auto">
          <a:xfrm>
            <a:off x="522288" y="5105400"/>
            <a:ext cx="8099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Verdana" pitchFamily="34" charset="0"/>
              </a:rPr>
              <a:t>€30,000-130,000/year subscription rates</a:t>
            </a:r>
          </a:p>
          <a:p>
            <a:pPr algn="ctr"/>
            <a:r>
              <a:rPr lang="de-DE">
                <a:latin typeface="Verdana" pitchFamily="34" charset="0"/>
              </a:rPr>
              <a:t>Covers ~11,500 journals (Scopus covers ~16,500)</a:t>
            </a:r>
          </a:p>
        </p:txBody>
      </p:sp>
      <p:pic>
        <p:nvPicPr>
          <p:cNvPr id="645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191000"/>
            <a:ext cx="2840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267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1750" y="2419350"/>
            <a:ext cx="26098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de-DE" dirty="0" smtClean="0"/>
              <a:t>Main Problems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IF</a:t>
            </a:r>
            <a:endParaRPr lang="de-DE" dirty="0"/>
          </a:p>
        </p:txBody>
      </p:sp>
      <p:sp>
        <p:nvSpPr>
          <p:cNvPr id="38915" name="Textplatzhalter 2"/>
          <p:cNvSpPr>
            <a:spLocks noGrp="1"/>
          </p:cNvSpPr>
          <p:nvPr>
            <p:ph idx="1"/>
          </p:nvPr>
        </p:nvSpPr>
        <p:spPr>
          <a:xfrm>
            <a:off x="457200" y="1524000"/>
            <a:ext cx="4648200" cy="5105400"/>
          </a:xfrm>
        </p:spPr>
        <p:txBody>
          <a:bodyPr/>
          <a:lstStyle/>
          <a:p>
            <a:r>
              <a:rPr lang="de-DE" sz="4000" smtClean="0">
                <a:latin typeface="Verdana" pitchFamily="34" charset="0"/>
              </a:rPr>
              <a:t>Negotiable</a:t>
            </a:r>
          </a:p>
          <a:p>
            <a:pPr>
              <a:buFont typeface="Arial" charset="0"/>
              <a:buNone/>
            </a:pPr>
            <a:r>
              <a:rPr lang="de-DE" sz="6000" smtClean="0">
                <a:latin typeface="Verdana" pitchFamily="34" charset="0"/>
              </a:rPr>
              <a:t> </a:t>
            </a:r>
          </a:p>
          <a:p>
            <a:r>
              <a:rPr lang="de-DE" sz="4000" smtClean="0">
                <a:latin typeface="Verdana" pitchFamily="34" charset="0"/>
              </a:rPr>
              <a:t>Irreproducible</a:t>
            </a:r>
          </a:p>
          <a:p>
            <a:pPr>
              <a:buFont typeface="Arial" charset="0"/>
              <a:buNone/>
            </a:pPr>
            <a:r>
              <a:rPr lang="de-DE" sz="6000" smtClean="0">
                <a:latin typeface="Verdana" pitchFamily="34" charset="0"/>
              </a:rPr>
              <a:t> </a:t>
            </a:r>
          </a:p>
          <a:p>
            <a:r>
              <a:rPr lang="de-DE" sz="4000" smtClean="0">
                <a:latin typeface="Verdana" pitchFamily="34" charset="0"/>
              </a:rPr>
              <a:t>Mathematically unsound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219200"/>
            <a:ext cx="25987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de-DE" err="1"/>
              <a:t>Negotiable</a:t>
            </a:r>
            <a:endParaRPr lang="de-DE"/>
          </a:p>
        </p:txBody>
      </p:sp>
      <p:sp>
        <p:nvSpPr>
          <p:cNvPr id="67586" name="Textplatzhalt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86750" cy="3352800"/>
          </a:xfrm>
        </p:spPr>
        <p:txBody>
          <a:bodyPr/>
          <a:lstStyle/>
          <a:p>
            <a:r>
              <a:rPr lang="de-DE" smtClean="0">
                <a:latin typeface="Verdana" pitchFamily="34" charset="0"/>
              </a:rPr>
              <a:t>PLoS Medicine, IF 2-11 (8.4)</a:t>
            </a:r>
            <a:br>
              <a:rPr lang="de-DE" smtClean="0">
                <a:latin typeface="Verdana" pitchFamily="34" charset="0"/>
              </a:rPr>
            </a:br>
            <a:r>
              <a:rPr lang="de-DE" sz="1400" smtClean="0">
                <a:latin typeface="Verdana" pitchFamily="34" charset="0"/>
              </a:rPr>
              <a:t>(</a:t>
            </a:r>
            <a:r>
              <a:rPr lang="en-US" sz="1400" smtClean="0">
                <a:latin typeface="Verdana" pitchFamily="34" charset="0"/>
              </a:rPr>
              <a:t>The </a:t>
            </a:r>
            <a:r>
              <a:rPr lang="en-US" sz="1400" i="1" smtClean="0">
                <a:latin typeface="Verdana" pitchFamily="34" charset="0"/>
              </a:rPr>
              <a:t>PLoS Medicine</a:t>
            </a:r>
            <a:r>
              <a:rPr lang="en-US" sz="1400" smtClean="0">
                <a:latin typeface="Verdana" pitchFamily="34" charset="0"/>
              </a:rPr>
              <a:t> Editors (2006) The Impact Factor Game. PLoS Med 3(6): e291. </a:t>
            </a:r>
            <a:r>
              <a:rPr lang="de-DE" sz="1400" smtClean="0">
                <a:latin typeface="Verdana" pitchFamily="34" charset="0"/>
                <a:hlinkClick r:id="rId2"/>
              </a:rPr>
              <a:t>http://www.plosmedicine.org/article/info:doi/10.1371%2Fjournal.pmed.0030291</a:t>
            </a:r>
            <a:r>
              <a:rPr lang="de-DE" sz="1400" smtClean="0">
                <a:latin typeface="Verdana" pitchFamily="34" charset="0"/>
              </a:rPr>
              <a:t>)</a:t>
            </a:r>
            <a:endParaRPr lang="de-DE" smtClean="0">
              <a:latin typeface="Verdana" pitchFamily="34" charset="0"/>
            </a:endParaRPr>
          </a:p>
          <a:p>
            <a:endParaRPr lang="de-DE" smtClean="0">
              <a:latin typeface="Verdana" pitchFamily="34" charset="0"/>
            </a:endParaRPr>
          </a:p>
          <a:p>
            <a:r>
              <a:rPr lang="de-DE" smtClean="0">
                <a:latin typeface="Verdana" pitchFamily="34" charset="0"/>
              </a:rPr>
              <a:t>Current Biology IF from 7 to 11 in 2003</a:t>
            </a:r>
          </a:p>
          <a:p>
            <a:pPr lvl="1"/>
            <a:r>
              <a:rPr lang="de-DE" smtClean="0">
                <a:latin typeface="Verdana" pitchFamily="34" charset="0"/>
              </a:rPr>
              <a:t>Bought by Cell Press (Elsevier) in 2001…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4648200"/>
            <a:ext cx="25987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257800"/>
            <a:ext cx="2840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275" y="5486400"/>
            <a:ext cx="2336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7"/>
          <p:cNvCxnSpPr/>
          <p:nvPr/>
        </p:nvCxnSpPr>
        <p:spPr>
          <a:xfrm>
            <a:off x="4572000" y="3505200"/>
            <a:ext cx="18288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rot="10800000" flipV="1">
            <a:off x="2438400" y="3429000"/>
            <a:ext cx="2209800" cy="1981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5400000">
            <a:off x="7886700" y="4152900"/>
            <a:ext cx="19812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16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33800"/>
            <a:ext cx="622935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816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381625"/>
            <a:ext cx="6210300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hteck 4"/>
          <p:cNvSpPr/>
          <p:nvPr/>
        </p:nvSpPr>
        <p:spPr>
          <a:xfrm>
            <a:off x="4648200" y="2743200"/>
            <a:ext cx="4495800" cy="6858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6200" y="2743200"/>
            <a:ext cx="4495800" cy="7620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" name="Gerade Verbindung 9"/>
          <p:cNvCxnSpPr/>
          <p:nvPr/>
        </p:nvCxnSpPr>
        <p:spPr>
          <a:xfrm rot="16200000" flipH="1">
            <a:off x="0" y="35814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181350"/>
            <a:ext cx="48006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de-DE" dirty="0"/>
              <a:t>Not </a:t>
            </a:r>
            <a:r>
              <a:rPr lang="de-DE" dirty="0" err="1" smtClean="0"/>
              <a:t>Reproducible</a:t>
            </a:r>
            <a:endParaRPr lang="de-DE" dirty="0"/>
          </a:p>
        </p:txBody>
      </p:sp>
      <p:sp>
        <p:nvSpPr>
          <p:cNvPr id="69635" name="Textplatzhalt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2514600"/>
          </a:xfrm>
        </p:spPr>
        <p:txBody>
          <a:bodyPr/>
          <a:lstStyle/>
          <a:p>
            <a:r>
              <a:rPr lang="de-DE" smtClean="0"/>
              <a:t>Rockefeller University Press bought their data from Thomson Reuters</a:t>
            </a:r>
          </a:p>
          <a:p>
            <a:r>
              <a:rPr lang="de-DE" smtClean="0"/>
              <a:t>Up to 19% deviation from published records</a:t>
            </a:r>
          </a:p>
          <a:p>
            <a:r>
              <a:rPr lang="de-DE" smtClean="0"/>
              <a:t>Second dataset still not correct</a:t>
            </a:r>
          </a:p>
        </p:txBody>
      </p:sp>
      <p:sp>
        <p:nvSpPr>
          <p:cNvPr id="69636" name="Rechteck 4"/>
          <p:cNvSpPr>
            <a:spLocks noChangeArrowheads="1"/>
          </p:cNvSpPr>
          <p:nvPr/>
        </p:nvSpPr>
        <p:spPr bwMode="auto">
          <a:xfrm>
            <a:off x="152400" y="5410200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 Narrow" pitchFamily="34" charset="0"/>
              </a:rPr>
              <a:t>Rossner M, van Epps H, Hill E (2007): Show me the data. The Journal of Cell Biology, Vol. 179, No. 6, 1091-1092 </a:t>
            </a:r>
            <a:r>
              <a:rPr lang="de-DE" sz="2000">
                <a:latin typeface="Arial Narrow" pitchFamily="34" charset="0"/>
                <a:hlinkClick r:id="rId3"/>
              </a:rPr>
              <a:t>http://jcb.rupress.org/cgi/content/full/179/6/1091</a:t>
            </a:r>
            <a:endParaRPr lang="de-DE" sz="2000"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de-DE" dirty="0"/>
              <a:t>Not </a:t>
            </a:r>
            <a:r>
              <a:rPr lang="de-DE" dirty="0" err="1" smtClean="0"/>
              <a:t>Mathematically</a:t>
            </a:r>
            <a:r>
              <a:rPr lang="de-DE" dirty="0" smtClean="0"/>
              <a:t> </a:t>
            </a:r>
            <a:r>
              <a:rPr lang="de-DE" dirty="0"/>
              <a:t>S</a:t>
            </a:r>
            <a:r>
              <a:rPr lang="de-DE" dirty="0" smtClean="0"/>
              <a:t>ound</a:t>
            </a:r>
            <a:endParaRPr lang="de-DE" dirty="0"/>
          </a:p>
        </p:txBody>
      </p:sp>
      <p:sp>
        <p:nvSpPr>
          <p:cNvPr id="70658" name="Textplatzhalter 2"/>
          <p:cNvSpPr>
            <a:spLocks noGrp="1"/>
          </p:cNvSpPr>
          <p:nvPr>
            <p:ph idx="1"/>
          </p:nvPr>
        </p:nvSpPr>
        <p:spPr>
          <a:xfrm>
            <a:off x="428625" y="1071563"/>
            <a:ext cx="8286750" cy="1671637"/>
          </a:xfrm>
        </p:spPr>
        <p:txBody>
          <a:bodyPr/>
          <a:lstStyle/>
          <a:p>
            <a:r>
              <a:rPr lang="de-DE" smtClean="0"/>
              <a:t>Left-skewed distributions</a:t>
            </a:r>
          </a:p>
          <a:p>
            <a:r>
              <a:rPr lang="de-DE" smtClean="0"/>
              <a:t>Weak correlation of individual article citation rate with journal IF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717800"/>
            <a:ext cx="3468688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09800"/>
            <a:ext cx="3786188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Rechteck 5"/>
          <p:cNvSpPr>
            <a:spLocks noChangeArrowheads="1"/>
          </p:cNvSpPr>
          <p:nvPr/>
        </p:nvSpPr>
        <p:spPr bwMode="auto">
          <a:xfrm>
            <a:off x="0" y="64579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Verdana" pitchFamily="34" charset="0"/>
              </a:rPr>
              <a:t>Seglen PO (1997): Why the impact factor of journals should not be used for evaluating research. BMJ 1997;314(7079):497 (15 February)</a:t>
            </a:r>
          </a:p>
          <a:p>
            <a:r>
              <a:rPr lang="de-DE" sz="1000">
                <a:latin typeface="Verdana" pitchFamily="34" charset="0"/>
                <a:hlinkClick r:id="rId4"/>
              </a:rPr>
              <a:t>http://www.bmj.com/cgi/content/full/314/7079/497</a:t>
            </a:r>
            <a:endParaRPr lang="de-DE"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de-DE" dirty="0" smtClean="0"/>
              <a:t>IF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predictor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retractions</a:t>
            </a:r>
            <a:endParaRPr lang="de-DE" dirty="0"/>
          </a:p>
        </p:txBody>
      </p:sp>
      <p:sp>
        <p:nvSpPr>
          <p:cNvPr id="71682" name="Rechteck 5"/>
          <p:cNvSpPr>
            <a:spLocks noChangeArrowheads="1"/>
          </p:cNvSpPr>
          <p:nvPr/>
        </p:nvSpPr>
        <p:spPr bwMode="auto">
          <a:xfrm>
            <a:off x="0" y="64579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Verdana" pitchFamily="34" charset="0"/>
              </a:rPr>
              <a:t>Fang FC, Casadevall A (2011):</a:t>
            </a:r>
            <a:r>
              <a:rPr lang="de-DE" sz="1000">
                <a:latin typeface="Verdana" pitchFamily="34" charset="0"/>
              </a:rPr>
              <a:t> </a:t>
            </a:r>
            <a:r>
              <a:rPr lang="en-US" sz="1000">
                <a:latin typeface="Verdana" pitchFamily="34" charset="0"/>
              </a:rPr>
              <a:t>RETRACTED SCIENCE AND THE RETRACTION INDEX. Infect. Immun. doi:10.1128/IAI.05661-11 </a:t>
            </a:r>
            <a:r>
              <a:rPr lang="en-US" sz="1000">
                <a:latin typeface="Verdana" pitchFamily="34" charset="0"/>
                <a:hlinkClick r:id="rId2"/>
              </a:rPr>
              <a:t>http://iai.asm.org/content/early/2011/08/08/IAI.05661-11.full.pdf+html?view=long&amp;pmid=21825063</a:t>
            </a:r>
            <a:r>
              <a:rPr lang="en-US" sz="1000">
                <a:latin typeface="Verdana" pitchFamily="34" charset="0"/>
              </a:rPr>
              <a:t>  </a:t>
            </a:r>
            <a:endParaRPr lang="de-DE">
              <a:latin typeface="Verdana" pitchFamily="34" charset="0"/>
            </a:endParaRPr>
          </a:p>
        </p:txBody>
      </p:sp>
      <p:pic>
        <p:nvPicPr>
          <p:cNvPr id="716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76350" y="1219200"/>
            <a:ext cx="6591300" cy="50387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382000" cy="6651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Job </a:t>
            </a:r>
            <a:r>
              <a:rPr lang="de-DE" dirty="0" err="1" smtClean="0"/>
              <a:t>applications</a:t>
            </a:r>
            <a:endParaRPr lang="de-DE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1770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 bwMode="auto">
          <a:xfrm>
            <a:off x="2209800" y="4953000"/>
            <a:ext cx="4572000" cy="3810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de-DE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Functionality</a:t>
            </a:r>
            <a:endParaRPr lang="de-DE" dirty="0"/>
          </a:p>
        </p:txBody>
      </p:sp>
      <p:sp>
        <p:nvSpPr>
          <p:cNvPr id="23554" name="Inhaltsplatzhalter 6"/>
          <p:cNvSpPr>
            <a:spLocks noGrp="1"/>
          </p:cNvSpPr>
          <p:nvPr>
            <p:ph idx="1"/>
          </p:nvPr>
        </p:nvSpPr>
        <p:spPr>
          <a:xfrm>
            <a:off x="428625" y="2286000"/>
            <a:ext cx="8286750" cy="1981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de-DE" smtClean="0">
                <a:latin typeface="GillSans Light"/>
              </a:rPr>
              <a:t>At least </a:t>
            </a:r>
            <a:r>
              <a:rPr lang="de-DE" smtClean="0">
                <a:solidFill>
                  <a:srgbClr val="FF3300"/>
                </a:solidFill>
                <a:latin typeface="GillSans Light"/>
              </a:rPr>
              <a:t>four different search tools </a:t>
            </a:r>
            <a:r>
              <a:rPr lang="de-DE" smtClean="0">
                <a:latin typeface="GillSans Light"/>
              </a:rPr>
              <a:t>to be sure not to miss any relevant literature?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638800"/>
            <a:ext cx="4191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191000"/>
            <a:ext cx="20193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5486400"/>
            <a:ext cx="3124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890963"/>
            <a:ext cx="24003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Message: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Verdana" pitchFamily="34" charset="0"/>
                <a:cs typeface="Verdana" pitchFamily="34" charset="0"/>
              </a:rPr>
              <a:t>We only hire people who publish in journals with a lot of retractions!</a:t>
            </a:r>
          </a:p>
        </p:txBody>
      </p:sp>
      <p:sp>
        <p:nvSpPr>
          <p:cNvPr id="73731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357938" y="2643188"/>
            <a:ext cx="2143125" cy="285750"/>
          </a:xfrm>
        </p:spPr>
        <p:txBody>
          <a:bodyPr/>
          <a:lstStyle/>
          <a:p>
            <a:endParaRPr lang="de-DE" smtClean="0"/>
          </a:p>
        </p:txBody>
      </p:sp>
      <p:pic>
        <p:nvPicPr>
          <p:cNvPr id="73732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1066800"/>
            <a:ext cx="2095500" cy="723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spect="1" noChangeArrowheads="1"/>
          </p:cNvSpPr>
          <p:nvPr isPhoto="1"/>
        </p:nvSpPr>
        <p:spPr bwMode="auto">
          <a:xfrm>
            <a:off x="0" y="-1"/>
            <a:ext cx="9144000" cy="6858001"/>
          </a:xfrm>
          <a:prstGeom prst="rect">
            <a:avLst/>
          </a:prstGeom>
          <a:blipFill dpi="0" rotWithShape="1">
            <a:blip r:embed="rId2" cstate="print">
              <a:lum bright="36000"/>
            </a:blip>
            <a:srcRect/>
            <a:stretch>
              <a:fillRect r="-11304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09600" y="1219200"/>
            <a:ext cx="2362200" cy="665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Think…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Albert Einstein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3657600"/>
            <a:ext cx="7772400" cy="1500187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"Not everything that can be counted counts, and not everything that counts can be counted."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/>
          </a:p>
        </p:txBody>
      </p:sp>
      <p:pic>
        <p:nvPicPr>
          <p:cNvPr id="75779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 t="4483" b="4483"/>
          <a:stretch>
            <a:fillRect/>
          </a:stretch>
        </p:blipFill>
        <p:spPr>
          <a:xfrm>
            <a:off x="6357938" y="142875"/>
            <a:ext cx="2143125" cy="2428875"/>
          </a:xfrm>
        </p:spPr>
      </p:pic>
      <p:sp>
        <p:nvSpPr>
          <p:cNvPr id="75780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357938" y="2643188"/>
            <a:ext cx="2143125" cy="285750"/>
          </a:xfrm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Metrics</a:t>
            </a:r>
            <a:endParaRPr lang="de-DE" dirty="0"/>
          </a:p>
        </p:txBody>
      </p:sp>
      <p:sp>
        <p:nvSpPr>
          <p:cNvPr id="76802" name="Textfeld 5"/>
          <p:cNvSpPr txBox="1">
            <a:spLocks noChangeArrowheads="1"/>
          </p:cNvSpPr>
          <p:nvPr/>
        </p:nvSpPr>
        <p:spPr bwMode="auto">
          <a:xfrm>
            <a:off x="0" y="25146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>
                <a:latin typeface="GillSans Light"/>
              </a:rPr>
              <a:t>Need to be developed and applied according to scientific standards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Databases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/>
              <a:t>2009: 1,230 </a:t>
            </a:r>
            <a:r>
              <a:rPr lang="de-DE" dirty="0" err="1" smtClean="0"/>
              <a:t>databases</a:t>
            </a:r>
            <a:r>
              <a:rPr lang="de-DE" dirty="0" smtClean="0"/>
              <a:t> online in </a:t>
            </a:r>
            <a:r>
              <a:rPr lang="de-DE" dirty="0" err="1" smtClean="0"/>
              <a:t>molecular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cell</a:t>
            </a:r>
            <a:r>
              <a:rPr lang="de-DE" dirty="0" smtClean="0"/>
              <a:t> </a:t>
            </a:r>
            <a:r>
              <a:rPr lang="de-DE" dirty="0" err="1" smtClean="0"/>
              <a:t>biology</a:t>
            </a:r>
            <a:endParaRPr lang="de-DE" dirty="0"/>
          </a:p>
        </p:txBody>
      </p:sp>
      <p:sp>
        <p:nvSpPr>
          <p:cNvPr id="77827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357938" y="142875"/>
            <a:ext cx="2143125" cy="2428875"/>
          </a:xfrm>
        </p:spPr>
      </p:sp>
      <p:sp>
        <p:nvSpPr>
          <p:cNvPr id="7782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357938" y="2643188"/>
            <a:ext cx="2143125" cy="285750"/>
          </a:xfrm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24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8851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81000" y="1411288"/>
            <a:ext cx="8382000" cy="2200275"/>
          </a:xfrm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987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81000" y="1411288"/>
            <a:ext cx="8382000" cy="2200275"/>
          </a:xfrm>
        </p:spPr>
        <p:txBody>
          <a:bodyPr/>
          <a:lstStyle/>
          <a:p>
            <a:endParaRPr lang="de-DE" smtClean="0"/>
          </a:p>
        </p:txBody>
      </p:sp>
      <p:sp>
        <p:nvSpPr>
          <p:cNvPr id="4" name="Rechteck 3"/>
          <p:cNvSpPr/>
          <p:nvPr/>
        </p:nvSpPr>
        <p:spPr>
          <a:xfrm>
            <a:off x="3810000" y="4343400"/>
            <a:ext cx="1371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5773738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0899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81000" y="1411288"/>
            <a:ext cx="8382000" cy="2200275"/>
          </a:xfrm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790575"/>
            <a:ext cx="88201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192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81000" y="1411288"/>
            <a:ext cx="8382000" cy="2200275"/>
          </a:xfrm>
        </p:spPr>
        <p:txBody>
          <a:bodyPr/>
          <a:lstStyle/>
          <a:p>
            <a:endParaRPr lang="de-DE" smtClean="0"/>
          </a:p>
        </p:txBody>
      </p:sp>
      <p:sp>
        <p:nvSpPr>
          <p:cNvPr id="5" name="Rechteck 4"/>
          <p:cNvSpPr/>
          <p:nvPr/>
        </p:nvSpPr>
        <p:spPr>
          <a:xfrm>
            <a:off x="3581400" y="2514600"/>
            <a:ext cx="4953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4888"/>
            <a:ext cx="9144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294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81000" y="1411288"/>
            <a:ext cx="8382000" cy="2200275"/>
          </a:xfrm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Functionality</a:t>
            </a:r>
            <a:endParaRPr lang="de-DE" dirty="0"/>
          </a:p>
        </p:txBody>
      </p:sp>
      <p:sp>
        <p:nvSpPr>
          <p:cNvPr id="24578" name="Inhaltsplatzhalter 6"/>
          <p:cNvSpPr>
            <a:spLocks noGrp="1"/>
          </p:cNvSpPr>
          <p:nvPr>
            <p:ph idx="1"/>
          </p:nvPr>
        </p:nvSpPr>
        <p:spPr>
          <a:xfrm>
            <a:off x="428625" y="2286000"/>
            <a:ext cx="8286750" cy="1981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de-DE" smtClean="0">
                <a:latin typeface="GillSans Light"/>
              </a:rPr>
              <a:t>And that‘s not even counting the hours spent trying to screen the freshly published literature!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My</a:t>
            </a:r>
            <a:r>
              <a:rPr lang="de-DE" dirty="0" smtClean="0"/>
              <a:t> Digital Utopia:</a:t>
            </a:r>
            <a:endParaRPr lang="de-DE" dirty="0"/>
          </a:p>
        </p:txBody>
      </p:sp>
      <p:sp>
        <p:nvSpPr>
          <p:cNvPr id="83970" name="Textplatzhalter 5"/>
          <p:cNvSpPr>
            <a:spLocks noGrp="1"/>
          </p:cNvSpPr>
          <p:nvPr>
            <p:ph idx="1"/>
          </p:nvPr>
        </p:nvSpPr>
        <p:spPr>
          <a:xfrm>
            <a:off x="381000" y="1219200"/>
            <a:ext cx="8286750" cy="5024438"/>
          </a:xfrm>
        </p:spPr>
        <p:txBody>
          <a:bodyPr/>
          <a:lstStyle/>
          <a:p>
            <a:r>
              <a:rPr lang="en-US" sz="2000" smtClean="0">
                <a:latin typeface="Verdana" pitchFamily="34" charset="0"/>
              </a:rPr>
              <a:t>No more publishers – libraries archive everything according to a world-wide standard</a:t>
            </a:r>
          </a:p>
          <a:p>
            <a:r>
              <a:rPr lang="en-US" sz="2000" smtClean="0">
                <a:latin typeface="Verdana" pitchFamily="34" charset="0"/>
              </a:rPr>
              <a:t>Single semantic, decentralized database of literature </a:t>
            </a:r>
            <a:r>
              <a:rPr lang="en-US" sz="2000" i="1" smtClean="0">
                <a:latin typeface="Verdana" pitchFamily="34" charset="0"/>
              </a:rPr>
              <a:t>and</a:t>
            </a:r>
            <a:r>
              <a:rPr lang="en-US" sz="2000" smtClean="0">
                <a:latin typeface="Verdana" pitchFamily="34" charset="0"/>
              </a:rPr>
              <a:t> data</a:t>
            </a:r>
          </a:p>
          <a:p>
            <a:r>
              <a:rPr lang="en-US" sz="2000" smtClean="0">
                <a:latin typeface="Verdana" pitchFamily="34" charset="0"/>
              </a:rPr>
              <a:t>Personalized filtering</a:t>
            </a:r>
          </a:p>
          <a:p>
            <a:r>
              <a:rPr lang="en-US" sz="2000" smtClean="0">
                <a:latin typeface="Verdana" pitchFamily="34" charset="0"/>
              </a:rPr>
              <a:t>Peer-review administrated by an independent body</a:t>
            </a:r>
          </a:p>
          <a:p>
            <a:r>
              <a:rPr lang="en-US" sz="2000" smtClean="0">
                <a:latin typeface="Verdana" pitchFamily="34" charset="0"/>
              </a:rPr>
              <a:t>Link typology for text/text, data/data and text/data links (“citations”)</a:t>
            </a:r>
          </a:p>
          <a:p>
            <a:r>
              <a:rPr lang="en-US" sz="2000" smtClean="0">
                <a:latin typeface="Verdana" pitchFamily="34" charset="0"/>
              </a:rPr>
              <a:t>Semantic Text/Datamining</a:t>
            </a:r>
          </a:p>
          <a:p>
            <a:r>
              <a:rPr lang="en-US" sz="2000" smtClean="0">
                <a:latin typeface="Verdana" pitchFamily="34" charset="0"/>
              </a:rPr>
              <a:t>All the metrics you (don’t) want (but need)</a:t>
            </a:r>
          </a:p>
          <a:p>
            <a:r>
              <a:rPr lang="en-US" sz="2000" smtClean="0">
                <a:latin typeface="Verdana" pitchFamily="34" charset="0"/>
              </a:rPr>
              <a:t>Tagging, bookmarking, etc.</a:t>
            </a:r>
          </a:p>
          <a:p>
            <a:r>
              <a:rPr lang="en-US" sz="2000" smtClean="0">
                <a:latin typeface="Verdana" pitchFamily="34" charset="0"/>
              </a:rPr>
              <a:t>Unique contributor IDs with attribution/reputation system (teaching, reviewing, curating, blogging, etc.)</a:t>
            </a:r>
          </a:p>
          <a:p>
            <a:r>
              <a:rPr lang="en-US" sz="2000" smtClean="0">
                <a:latin typeface="Verdana" pitchFamily="34" charset="0"/>
              </a:rPr>
              <a:t>IT assisted push/alert service</a:t>
            </a:r>
          </a:p>
          <a:p>
            <a:r>
              <a:rPr lang="en-US" sz="2000" smtClean="0">
                <a:latin typeface="Verdana" pitchFamily="34" charset="0"/>
              </a:rPr>
              <a:t>Technically feasible today (almost)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9308" y="1066800"/>
            <a:ext cx="500066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685800" y="3581400"/>
            <a:ext cx="7772400" cy="150018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my</a:t>
            </a:r>
            <a:r>
              <a:rPr lang="de-DE" dirty="0" smtClean="0"/>
              <a:t> digital </a:t>
            </a:r>
            <a:r>
              <a:rPr lang="de-DE" dirty="0" err="1" smtClean="0"/>
              <a:t>utopia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84995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357938" y="2643188"/>
            <a:ext cx="2143125" cy="285750"/>
          </a:xfrm>
        </p:spPr>
        <p:txBody>
          <a:bodyPr/>
          <a:lstStyle/>
          <a:p>
            <a:endParaRPr lang="de-DE" smtClean="0"/>
          </a:p>
        </p:txBody>
      </p:sp>
      <p:pic>
        <p:nvPicPr>
          <p:cNvPr id="8499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191000" y="152400"/>
            <a:ext cx="4714875" cy="3000375"/>
          </a:xfrm>
        </p:spPr>
      </p:pic>
    </p:spTree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feld 5"/>
          <p:cNvSpPr txBox="1">
            <a:spLocks noChangeArrowheads="1"/>
          </p:cNvSpPr>
          <p:nvPr/>
        </p:nvSpPr>
        <p:spPr bwMode="auto">
          <a:xfrm>
            <a:off x="0" y="25146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>
                <a:latin typeface="GillSans Light"/>
              </a:rPr>
              <a:t>Libraries cut their subscriptions by the maximum contractually allowed amount</a:t>
            </a:r>
          </a:p>
        </p:txBody>
      </p:sp>
    </p:spTree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feld 5"/>
          <p:cNvSpPr txBox="1">
            <a:spLocks noChangeArrowheads="1"/>
          </p:cNvSpPr>
          <p:nvPr/>
        </p:nvSpPr>
        <p:spPr bwMode="auto">
          <a:xfrm>
            <a:off x="0" y="25146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>
                <a:latin typeface="GillSans Light"/>
              </a:rPr>
              <a:t>Every year!</a:t>
            </a:r>
          </a:p>
        </p:txBody>
      </p:sp>
    </p:spTree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feld 5"/>
          <p:cNvSpPr txBox="1">
            <a:spLocks noChangeArrowheads="1"/>
          </p:cNvSpPr>
          <p:nvPr/>
        </p:nvSpPr>
        <p:spPr bwMode="auto">
          <a:xfrm>
            <a:off x="0" y="25146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>
                <a:latin typeface="GillSans Light"/>
              </a:rPr>
              <a:t>Eventually, libraries should be able to invest the corporate profits of 2-4b €/$ per year</a:t>
            </a:r>
          </a:p>
        </p:txBody>
      </p:sp>
    </p:spTree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feld 5"/>
          <p:cNvSpPr txBox="1">
            <a:spLocks noChangeArrowheads="1"/>
          </p:cNvSpPr>
          <p:nvPr/>
        </p:nvSpPr>
        <p:spPr bwMode="auto">
          <a:xfrm>
            <a:off x="0" y="25146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GillSans Light"/>
              </a:rPr>
              <a:t>4b € per year for 10,000 university libraries: 400,000 € per year per library</a:t>
            </a:r>
          </a:p>
        </p:txBody>
      </p:sp>
    </p:spTree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Libratopia</a:t>
            </a:r>
            <a:r>
              <a:rPr lang="de-DE" dirty="0" smtClean="0"/>
              <a:t> Investments</a:t>
            </a:r>
            <a:endParaRPr lang="de-DE" dirty="0"/>
          </a:p>
        </p:txBody>
      </p:sp>
      <p:sp>
        <p:nvSpPr>
          <p:cNvPr id="90114" name="Inhaltsplatzhalt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86750" cy="2862263"/>
          </a:xfrm>
        </p:spPr>
        <p:txBody>
          <a:bodyPr/>
          <a:lstStyle/>
          <a:p>
            <a:r>
              <a:rPr lang="de-DE" smtClean="0"/>
              <a:t>Open Access funds for complaining faculty</a:t>
            </a:r>
          </a:p>
          <a:p>
            <a:r>
              <a:rPr lang="de-DE" smtClean="0"/>
              <a:t>Infrastructure and know-how (man-power) for a single, decentralized, federated scholarly publishing framework for literature and data.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Scholarly</a:t>
            </a:r>
            <a:r>
              <a:rPr lang="de-DE" dirty="0" smtClean="0"/>
              <a:t> Publishing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/>
              <a:t>Identity </a:t>
            </a:r>
            <a:r>
              <a:rPr lang="de-DE" dirty="0" err="1" smtClean="0"/>
              <a:t>Crisis</a:t>
            </a:r>
            <a:endParaRPr lang="de-DE" dirty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228600"/>
            <a:ext cx="3200400" cy="3200400"/>
          </a:xfrm>
        </p:spPr>
      </p:pic>
      <p:sp>
        <p:nvSpPr>
          <p:cNvPr id="25604" name="Untertitel 4"/>
          <p:cNvSpPr>
            <a:spLocks noGrp="1"/>
          </p:cNvSpPr>
          <p:nvPr>
            <p:ph type="body" sz="quarter" idx="14"/>
          </p:nvPr>
        </p:nvSpPr>
        <p:spPr>
          <a:xfrm>
            <a:off x="5562600" y="3429000"/>
            <a:ext cx="3200400" cy="285750"/>
          </a:xfrm>
        </p:spPr>
        <p:txBody>
          <a:bodyPr/>
          <a:lstStyle/>
          <a:p>
            <a:r>
              <a:rPr lang="de-DE" smtClean="0"/>
              <a:t>How can I find anything?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Semantic</a:t>
            </a:r>
            <a:r>
              <a:rPr lang="de-DE" dirty="0" smtClean="0"/>
              <a:t> Web</a:t>
            </a:r>
            <a:endParaRPr lang="de-DE" dirty="0"/>
          </a:p>
        </p:txBody>
      </p:sp>
      <p:sp>
        <p:nvSpPr>
          <p:cNvPr id="26626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0" y="1371600"/>
            <a:ext cx="8382000" cy="2211388"/>
          </a:xfrm>
        </p:spPr>
        <p:txBody>
          <a:bodyPr/>
          <a:lstStyle/>
          <a:p>
            <a:r>
              <a:rPr lang="de-DE" smtClean="0"/>
              <a:t>Machine-readable meaning</a:t>
            </a:r>
          </a:p>
          <a:p>
            <a:r>
              <a:rPr lang="de-DE" smtClean="0"/>
              <a:t>Technically non-trivial</a:t>
            </a:r>
          </a:p>
          <a:p>
            <a:r>
              <a:rPr lang="de-DE" smtClean="0"/>
              <a:t>Promising progress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6019800"/>
            <a:ext cx="7772400" cy="609600"/>
          </a:xfrm>
          <a:prstGeom prst="rect">
            <a:avLst/>
          </a:prstGeom>
        </p:spPr>
        <p:txBody>
          <a:bodyPr/>
          <a:lstStyle/>
          <a:p>
            <a:pPr marL="396875" indent="-396875" defTabSz="91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>
                <a:latin typeface="+mn-lt"/>
              </a:rPr>
              <a:t>Tim Berners-Lee</a:t>
            </a:r>
          </a:p>
          <a:p>
            <a:pPr marL="396875" indent="-396875" defTabSz="91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>
                <a:latin typeface="+mn-lt"/>
              </a:rPr>
              <a:t>http://www.w3.org/2000/Talks/1206-xml2k-tbl/Overview.html</a:t>
            </a:r>
            <a:endParaRPr lang="en-GB" sz="2000">
              <a:latin typeface="+mn-lt"/>
            </a:endParaRPr>
          </a:p>
        </p:txBody>
      </p:sp>
      <p:pic>
        <p:nvPicPr>
          <p:cNvPr id="26628" name="Picture 4" descr="XML, RDF, Ontology vocabulary,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09800"/>
            <a:ext cx="56388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Functionality</a:t>
            </a:r>
            <a:endParaRPr lang="de-DE" dirty="0"/>
          </a:p>
        </p:txBody>
      </p:sp>
      <p:sp>
        <p:nvSpPr>
          <p:cNvPr id="27650" name="Inhaltsplatzhalter 6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1981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mtClean="0">
                <a:latin typeface="GillSans Light"/>
              </a:rPr>
              <a:t>When we finally find the reference, we have to ask </a:t>
            </a:r>
            <a:r>
              <a:rPr lang="en-US" smtClean="0">
                <a:solidFill>
                  <a:srgbClr val="FF3300"/>
                </a:solidFill>
                <a:latin typeface="GillSans Light"/>
              </a:rPr>
              <a:t>friends with rich libraries </a:t>
            </a:r>
            <a:r>
              <a:rPr lang="en-US" smtClean="0">
                <a:latin typeface="GillSans Light"/>
              </a:rPr>
              <a:t>to send the PDF to us?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88" y="3886200"/>
            <a:ext cx="52054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embs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864</Words>
  <Application>Microsoft Office PowerPoint</Application>
  <PresentationFormat>Bildschirmpräsentation (4:3)</PresentationFormat>
  <Paragraphs>164</Paragraphs>
  <Slides>66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11</vt:i4>
      </vt:variant>
      <vt:variant>
        <vt:lpstr>Entwurfsvorlage</vt:lpstr>
      </vt:variant>
      <vt:variant>
        <vt:i4>15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66</vt:i4>
      </vt:variant>
    </vt:vector>
  </HeadingPairs>
  <TitlesOfParts>
    <vt:vector size="93" baseType="lpstr">
      <vt:lpstr>Chiller</vt:lpstr>
      <vt:lpstr>Arial</vt:lpstr>
      <vt:lpstr>Verdana</vt:lpstr>
      <vt:lpstr>Calibri</vt:lpstr>
      <vt:lpstr>Times</vt:lpstr>
      <vt:lpstr>GillSans Light</vt:lpstr>
      <vt:lpstr>Times New Roman</vt:lpstr>
      <vt:lpstr>GillSans ExtraBold</vt:lpstr>
      <vt:lpstr>Segoe</vt:lpstr>
      <vt:lpstr>Arial Narrow</vt:lpstr>
      <vt:lpstr>Wingdings</vt:lpstr>
      <vt:lpstr>brembs1</vt:lpstr>
      <vt:lpstr>brembs1</vt:lpstr>
      <vt:lpstr>brembs1</vt:lpstr>
      <vt:lpstr>brembs1</vt:lpstr>
      <vt:lpstr>brembs1</vt:lpstr>
      <vt:lpstr>brembs1</vt:lpstr>
      <vt:lpstr>brembs1</vt:lpstr>
      <vt:lpstr>brembs1</vt:lpstr>
      <vt:lpstr>brembs1</vt:lpstr>
      <vt:lpstr>brembs1</vt:lpstr>
      <vt:lpstr>brembs1</vt:lpstr>
      <vt:lpstr>brembs1</vt:lpstr>
      <vt:lpstr>brembs1</vt:lpstr>
      <vt:lpstr>brembs1</vt:lpstr>
      <vt:lpstr>brembs1</vt:lpstr>
      <vt:lpstr>Microsoft Excel-Diagramm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Folie 52</vt:lpstr>
      <vt:lpstr>Folie 53</vt:lpstr>
      <vt:lpstr>Folie 54</vt:lpstr>
      <vt:lpstr>Folie 55</vt:lpstr>
      <vt:lpstr>Folie 56</vt:lpstr>
      <vt:lpstr>Folie 57</vt:lpstr>
      <vt:lpstr>Folie 58</vt:lpstr>
      <vt:lpstr>Folie 59</vt:lpstr>
      <vt:lpstr>Folie 60</vt:lpstr>
      <vt:lpstr>Folie 61</vt:lpstr>
      <vt:lpstr>Folie 62</vt:lpstr>
      <vt:lpstr>Folie 63</vt:lpstr>
      <vt:lpstr>Folie 64</vt:lpstr>
      <vt:lpstr>Folie 65</vt:lpstr>
      <vt:lpstr>Folie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carino</dc:creator>
  <cp:lastModifiedBy>Jens Britta</cp:lastModifiedBy>
  <cp:revision>644</cp:revision>
  <cp:lastPrinted>2003-05-08T08:37:43Z</cp:lastPrinted>
  <dcterms:created xsi:type="dcterms:W3CDTF">2003-04-15T22:44:53Z</dcterms:created>
  <dcterms:modified xsi:type="dcterms:W3CDTF">2011-12-02T10:09:06Z</dcterms:modified>
</cp:coreProperties>
</file>