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1" r:id="rId2"/>
    <p:sldId id="273" r:id="rId3"/>
    <p:sldId id="295" r:id="rId4"/>
    <p:sldId id="276" r:id="rId5"/>
    <p:sldId id="277" r:id="rId6"/>
    <p:sldId id="290" r:id="rId7"/>
    <p:sldId id="289" r:id="rId8"/>
    <p:sldId id="263" r:id="rId9"/>
    <p:sldId id="265" r:id="rId10"/>
    <p:sldId id="267" r:id="rId11"/>
    <p:sldId id="279" r:id="rId12"/>
    <p:sldId id="280" r:id="rId13"/>
    <p:sldId id="287" r:id="rId14"/>
    <p:sldId id="291" r:id="rId15"/>
    <p:sldId id="268" r:id="rId16"/>
    <p:sldId id="288" r:id="rId17"/>
    <p:sldId id="271" r:id="rId18"/>
    <p:sldId id="292" r:id="rId19"/>
    <p:sldId id="269" r:id="rId20"/>
    <p:sldId id="285" r:id="rId21"/>
    <p:sldId id="270" r:id="rId22"/>
    <p:sldId id="284" r:id="rId23"/>
    <p:sldId id="293" r:id="rId24"/>
    <p:sldId id="294" r:id="rId25"/>
    <p:sldId id="283" r:id="rId26"/>
    <p:sldId id="260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F801B"/>
    <a:srgbClr val="DC241F"/>
    <a:srgbClr val="00A7D4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 autoAdjust="0"/>
  </p:normalViewPr>
  <p:slideViewPr>
    <p:cSldViewPr snapToGrid="0" snapToObjects="1">
      <p:cViewPr>
        <p:scale>
          <a:sx n="112" d="100"/>
          <a:sy n="112" d="100"/>
        </p:scale>
        <p:origin x="11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narcis.n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DFDF7-E0ED-F549-AB9D-C44F087EC7AB}" type="doc">
      <dgm:prSet loTypeId="urn:microsoft.com/office/officeart/2005/8/layout/process3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30447C4-33F3-BD42-A37C-BDBB66906F8A}">
      <dgm:prSet/>
      <dgm:spPr/>
      <dgm:t>
        <a:bodyPr/>
        <a:lstStyle/>
        <a:p>
          <a:pPr rtl="0"/>
          <a:r>
            <a:rPr lang="en-US" dirty="0" smtClean="0"/>
            <a:t>Collect </a:t>
          </a:r>
          <a:r>
            <a:rPr lang="en-US" dirty="0" err="1" smtClean="0"/>
            <a:t>Resourcemaps</a:t>
          </a:r>
          <a:endParaRPr lang="en-US" dirty="0"/>
        </a:p>
      </dgm:t>
    </dgm:pt>
    <dgm:pt modelId="{3E0AF39D-4A33-9540-B1A4-16F55ADF743E}" type="parTrans" cxnId="{3E337C8B-75D4-7043-A82C-162B5B547BBB}">
      <dgm:prSet/>
      <dgm:spPr/>
      <dgm:t>
        <a:bodyPr/>
        <a:lstStyle/>
        <a:p>
          <a:endParaRPr lang="en-US"/>
        </a:p>
      </dgm:t>
    </dgm:pt>
    <dgm:pt modelId="{62CA036B-ADE6-B54E-93EB-2B6B87E612C6}" type="sibTrans" cxnId="{3E337C8B-75D4-7043-A82C-162B5B547BBB}">
      <dgm:prSet/>
      <dgm:spPr/>
      <dgm:t>
        <a:bodyPr/>
        <a:lstStyle/>
        <a:p>
          <a:endParaRPr lang="en-US"/>
        </a:p>
      </dgm:t>
    </dgm:pt>
    <dgm:pt modelId="{26BA2249-34E8-9B4E-BA2A-B28E9F64488F}">
      <dgm:prSet/>
      <dgm:spPr/>
      <dgm:t>
        <a:bodyPr/>
        <a:lstStyle/>
        <a:p>
          <a:pPr rtl="0"/>
          <a:r>
            <a:rPr lang="en-US" dirty="0" smtClean="0"/>
            <a:t>Validate Resource Maps</a:t>
          </a:r>
        </a:p>
      </dgm:t>
    </dgm:pt>
    <dgm:pt modelId="{CB242676-C61D-254A-B1DD-50ABD5D5D286}" type="parTrans" cxnId="{A4AD2AF1-8FA2-0943-A265-C857CDF0F264}">
      <dgm:prSet/>
      <dgm:spPr/>
      <dgm:t>
        <a:bodyPr/>
        <a:lstStyle/>
        <a:p>
          <a:endParaRPr lang="en-US"/>
        </a:p>
      </dgm:t>
    </dgm:pt>
    <dgm:pt modelId="{6B90570D-14F6-864D-8D6C-D14AC4206DF3}" type="sibTrans" cxnId="{A4AD2AF1-8FA2-0943-A265-C857CDF0F264}">
      <dgm:prSet/>
      <dgm:spPr/>
      <dgm:t>
        <a:bodyPr/>
        <a:lstStyle/>
        <a:p>
          <a:endParaRPr lang="en-US"/>
        </a:p>
      </dgm:t>
    </dgm:pt>
    <dgm:pt modelId="{50884C0D-C61F-3A4A-94B7-4365081D8F5A}">
      <dgm:prSet/>
      <dgm:spPr/>
      <dgm:t>
        <a:bodyPr/>
        <a:lstStyle/>
        <a:p>
          <a:pPr rtl="0"/>
          <a:r>
            <a:rPr lang="en-US" dirty="0" smtClean="0"/>
            <a:t>Ingest in </a:t>
          </a:r>
          <a:r>
            <a:rPr lang="en-US" dirty="0" err="1" smtClean="0"/>
            <a:t>TripleStore</a:t>
          </a:r>
          <a:endParaRPr lang="en-US" dirty="0"/>
        </a:p>
      </dgm:t>
    </dgm:pt>
    <dgm:pt modelId="{8DB95E49-4AF5-6541-AE17-9E50E33678A2}" type="parTrans" cxnId="{E31D5773-1590-594A-9D76-11E6CC3825D5}">
      <dgm:prSet/>
      <dgm:spPr/>
      <dgm:t>
        <a:bodyPr/>
        <a:lstStyle/>
        <a:p>
          <a:endParaRPr lang="en-US"/>
        </a:p>
      </dgm:t>
    </dgm:pt>
    <dgm:pt modelId="{7B0C3F9E-AAEF-BA42-A043-2543C9190F7B}" type="sibTrans" cxnId="{E31D5773-1590-594A-9D76-11E6CC3825D5}">
      <dgm:prSet/>
      <dgm:spPr/>
      <dgm:t>
        <a:bodyPr/>
        <a:lstStyle/>
        <a:p>
          <a:endParaRPr lang="en-US"/>
        </a:p>
      </dgm:t>
    </dgm:pt>
    <dgm:pt modelId="{0C09FE57-DA63-1640-AFC0-B98F8C31BEF0}">
      <dgm:prSet/>
      <dgm:spPr/>
      <dgm:t>
        <a:bodyPr/>
        <a:lstStyle/>
        <a:p>
          <a:pPr rtl="0"/>
          <a:r>
            <a:rPr lang="en-US" dirty="0" smtClean="0"/>
            <a:t>Publish in </a:t>
          </a:r>
          <a:r>
            <a:rPr lang="en-US" dirty="0" err="1" smtClean="0"/>
            <a:t>Narcis</a:t>
          </a:r>
          <a:endParaRPr lang="en-US" dirty="0"/>
        </a:p>
      </dgm:t>
    </dgm:pt>
    <dgm:pt modelId="{1C15828B-A3BD-9042-9C3E-7ED1912EA3A1}" type="parTrans" cxnId="{94474425-F20F-3844-8BF0-C1250FE4F179}">
      <dgm:prSet/>
      <dgm:spPr/>
      <dgm:t>
        <a:bodyPr/>
        <a:lstStyle/>
        <a:p>
          <a:endParaRPr lang="en-US"/>
        </a:p>
      </dgm:t>
    </dgm:pt>
    <dgm:pt modelId="{88DC2439-62FE-8E42-B064-89C9C59A9A0C}" type="sibTrans" cxnId="{94474425-F20F-3844-8BF0-C1250FE4F179}">
      <dgm:prSet/>
      <dgm:spPr/>
      <dgm:t>
        <a:bodyPr/>
        <a:lstStyle/>
        <a:p>
          <a:endParaRPr lang="en-US"/>
        </a:p>
      </dgm:t>
    </dgm:pt>
    <dgm:pt modelId="{41CF3674-70BF-2A49-9442-2537918256E8}">
      <dgm:prSet/>
      <dgm:spPr/>
      <dgm:t>
        <a:bodyPr/>
        <a:lstStyle/>
        <a:p>
          <a:pPr rtl="0"/>
          <a:r>
            <a:rPr lang="en-US" dirty="0" smtClean="0"/>
            <a:t>OAI-PMH</a:t>
          </a:r>
          <a:endParaRPr lang="en-US" dirty="0"/>
        </a:p>
      </dgm:t>
    </dgm:pt>
    <dgm:pt modelId="{33A84E73-D929-A647-AEC4-A984BECE51E7}" type="parTrans" cxnId="{99DFBE6D-DB3C-0046-B1BA-8234A275B5BF}">
      <dgm:prSet/>
      <dgm:spPr/>
      <dgm:t>
        <a:bodyPr/>
        <a:lstStyle/>
        <a:p>
          <a:endParaRPr lang="en-US"/>
        </a:p>
      </dgm:t>
    </dgm:pt>
    <dgm:pt modelId="{B4330B41-2791-3D4E-B775-A6D60A97E001}" type="sibTrans" cxnId="{99DFBE6D-DB3C-0046-B1BA-8234A275B5BF}">
      <dgm:prSet/>
      <dgm:spPr/>
      <dgm:t>
        <a:bodyPr/>
        <a:lstStyle/>
        <a:p>
          <a:endParaRPr lang="en-US"/>
        </a:p>
      </dgm:t>
    </dgm:pt>
    <dgm:pt modelId="{53409E93-5A20-B445-B870-987D2E052B56}">
      <dgm:prSet/>
      <dgm:spPr/>
      <dgm:t>
        <a:bodyPr/>
        <a:lstStyle/>
        <a:p>
          <a:pPr rtl="0"/>
          <a:r>
            <a:rPr lang="en-US" dirty="0" smtClean="0"/>
            <a:t>RDF Validator and Escape Visualizer</a:t>
          </a:r>
        </a:p>
      </dgm:t>
    </dgm:pt>
    <dgm:pt modelId="{E2002155-CC63-F14D-B949-56C47DEF02D9}" type="parTrans" cxnId="{E12E862F-0D85-DE44-B3C2-215A0C198005}">
      <dgm:prSet/>
      <dgm:spPr/>
      <dgm:t>
        <a:bodyPr/>
        <a:lstStyle/>
        <a:p>
          <a:endParaRPr lang="en-US"/>
        </a:p>
      </dgm:t>
    </dgm:pt>
    <dgm:pt modelId="{E7862505-1D82-2641-8C7B-0932F092654F}" type="sibTrans" cxnId="{E12E862F-0D85-DE44-B3C2-215A0C198005}">
      <dgm:prSet/>
      <dgm:spPr/>
      <dgm:t>
        <a:bodyPr/>
        <a:lstStyle/>
        <a:p>
          <a:endParaRPr lang="en-US"/>
        </a:p>
      </dgm:t>
    </dgm:pt>
    <dgm:pt modelId="{D9251DB5-EFC3-F248-8BB3-0E53D23048FC}">
      <dgm:prSet/>
      <dgm:spPr/>
      <dgm:t>
        <a:bodyPr/>
        <a:lstStyle/>
        <a:p>
          <a:pPr rtl="0"/>
          <a:r>
            <a:rPr lang="en-US" dirty="0" smtClean="0"/>
            <a:t>MERESCO</a:t>
          </a:r>
          <a:endParaRPr lang="en-US" dirty="0"/>
        </a:p>
      </dgm:t>
    </dgm:pt>
    <dgm:pt modelId="{276FF9D7-17E7-6A47-B81F-D27746434205}" type="parTrans" cxnId="{03E33D6F-65A8-B64C-A494-964D4648CD69}">
      <dgm:prSet/>
      <dgm:spPr/>
      <dgm:t>
        <a:bodyPr/>
        <a:lstStyle/>
        <a:p>
          <a:endParaRPr lang="en-US"/>
        </a:p>
      </dgm:t>
    </dgm:pt>
    <dgm:pt modelId="{68D50236-C07F-544D-BC46-F14F6A825B03}" type="sibTrans" cxnId="{03E33D6F-65A8-B64C-A494-964D4648CD69}">
      <dgm:prSet/>
      <dgm:spPr/>
      <dgm:t>
        <a:bodyPr/>
        <a:lstStyle/>
        <a:p>
          <a:endParaRPr lang="en-US"/>
        </a:p>
      </dgm:t>
    </dgm:pt>
    <dgm:pt modelId="{CC8D5C1B-8CCF-C947-932F-657E7C084334}">
      <dgm:prSet/>
      <dgm:spPr/>
      <dgm:t>
        <a:bodyPr/>
        <a:lstStyle/>
        <a:p>
          <a:pPr rtl="0"/>
          <a:r>
            <a:rPr lang="en-US" dirty="0" err="1" smtClean="0">
              <a:hlinkClick xmlns:r="http://schemas.openxmlformats.org/officeDocument/2006/relationships" r:id="rId1"/>
            </a:rPr>
            <a:t>Narcis.nl</a:t>
          </a:r>
          <a:endParaRPr lang="en-US" dirty="0"/>
        </a:p>
      </dgm:t>
    </dgm:pt>
    <dgm:pt modelId="{CF59DE10-270F-274A-BB28-DC1BDF60E902}" type="parTrans" cxnId="{F7F7FC5C-3B1D-D647-B5F5-BDB29BA9720F}">
      <dgm:prSet/>
      <dgm:spPr/>
      <dgm:t>
        <a:bodyPr/>
        <a:lstStyle/>
        <a:p>
          <a:endParaRPr lang="en-US"/>
        </a:p>
      </dgm:t>
    </dgm:pt>
    <dgm:pt modelId="{9C1C723F-879C-8649-B705-2B27E011DFE0}" type="sibTrans" cxnId="{F7F7FC5C-3B1D-D647-B5F5-BDB29BA9720F}">
      <dgm:prSet/>
      <dgm:spPr/>
      <dgm:t>
        <a:bodyPr/>
        <a:lstStyle/>
        <a:p>
          <a:endParaRPr lang="en-US"/>
        </a:p>
      </dgm:t>
    </dgm:pt>
    <dgm:pt modelId="{80471D24-372F-1742-AB61-722F9C4E3E23}" type="pres">
      <dgm:prSet presAssocID="{32FDFDF7-E0ED-F549-AB9D-C44F087EC7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524C16-0443-8648-9652-81A2DD4C697D}" type="pres">
      <dgm:prSet presAssocID="{B30447C4-33F3-BD42-A37C-BDBB66906F8A}" presName="composite" presStyleCnt="0"/>
      <dgm:spPr/>
    </dgm:pt>
    <dgm:pt modelId="{CE67D0A5-1AC2-F148-8B9C-39E3B54EFF49}" type="pres">
      <dgm:prSet presAssocID="{B30447C4-33F3-BD42-A37C-BDBB66906F8A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7440C-2766-024F-B900-0623D45C2CB8}" type="pres">
      <dgm:prSet presAssocID="{B30447C4-33F3-BD42-A37C-BDBB66906F8A}" presName="parSh" presStyleLbl="node1" presStyleIdx="0" presStyleCnt="4"/>
      <dgm:spPr/>
      <dgm:t>
        <a:bodyPr/>
        <a:lstStyle/>
        <a:p>
          <a:endParaRPr lang="en-US"/>
        </a:p>
      </dgm:t>
    </dgm:pt>
    <dgm:pt modelId="{A5E1BEC2-1534-7342-8971-D8F383F23528}" type="pres">
      <dgm:prSet presAssocID="{B30447C4-33F3-BD42-A37C-BDBB66906F8A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9D1F0-D243-F240-8CCD-182EEF322D2E}" type="pres">
      <dgm:prSet presAssocID="{62CA036B-ADE6-B54E-93EB-2B6B87E612C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1572E15-7F4B-A147-A252-DE18BF5C6A50}" type="pres">
      <dgm:prSet presAssocID="{62CA036B-ADE6-B54E-93EB-2B6B87E612C6}" presName="connTx" presStyleLbl="sibTrans2D1" presStyleIdx="0" presStyleCnt="3"/>
      <dgm:spPr/>
      <dgm:t>
        <a:bodyPr/>
        <a:lstStyle/>
        <a:p>
          <a:endParaRPr lang="en-US"/>
        </a:p>
      </dgm:t>
    </dgm:pt>
    <dgm:pt modelId="{E8C726C9-E00A-5240-9E6B-35A3FF7402B8}" type="pres">
      <dgm:prSet presAssocID="{26BA2249-34E8-9B4E-BA2A-B28E9F64488F}" presName="composite" presStyleCnt="0"/>
      <dgm:spPr/>
    </dgm:pt>
    <dgm:pt modelId="{C51B6B88-2075-9542-8D05-757A43421D3A}" type="pres">
      <dgm:prSet presAssocID="{26BA2249-34E8-9B4E-BA2A-B28E9F64488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DB476-3ECD-FE4E-B2B7-33602FEDC2CB}" type="pres">
      <dgm:prSet presAssocID="{26BA2249-34E8-9B4E-BA2A-B28E9F64488F}" presName="parSh" presStyleLbl="node1" presStyleIdx="1" presStyleCnt="4"/>
      <dgm:spPr/>
      <dgm:t>
        <a:bodyPr/>
        <a:lstStyle/>
        <a:p>
          <a:endParaRPr lang="en-US"/>
        </a:p>
      </dgm:t>
    </dgm:pt>
    <dgm:pt modelId="{F3028B3D-4E90-3641-9347-3E35650DF9C5}" type="pres">
      <dgm:prSet presAssocID="{26BA2249-34E8-9B4E-BA2A-B28E9F64488F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E053C-18F5-C540-9E3C-C8586362D5EA}" type="pres">
      <dgm:prSet presAssocID="{6B90570D-14F6-864D-8D6C-D14AC4206DF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0206693-52C3-0445-A5F4-E07E9E523D99}" type="pres">
      <dgm:prSet presAssocID="{6B90570D-14F6-864D-8D6C-D14AC4206DF3}" presName="connTx" presStyleLbl="sibTrans2D1" presStyleIdx="1" presStyleCnt="3"/>
      <dgm:spPr/>
      <dgm:t>
        <a:bodyPr/>
        <a:lstStyle/>
        <a:p>
          <a:endParaRPr lang="en-US"/>
        </a:p>
      </dgm:t>
    </dgm:pt>
    <dgm:pt modelId="{D0B6065B-FF7E-3546-BBD8-1AEDC8290E7A}" type="pres">
      <dgm:prSet presAssocID="{50884C0D-C61F-3A4A-94B7-4365081D8F5A}" presName="composite" presStyleCnt="0"/>
      <dgm:spPr/>
    </dgm:pt>
    <dgm:pt modelId="{DF66F5A0-229E-8144-AFB5-84A4BD744A0A}" type="pres">
      <dgm:prSet presAssocID="{50884C0D-C61F-3A4A-94B7-4365081D8F5A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9A376-43A1-4242-AF78-F440114EE46C}" type="pres">
      <dgm:prSet presAssocID="{50884C0D-C61F-3A4A-94B7-4365081D8F5A}" presName="parSh" presStyleLbl="node1" presStyleIdx="2" presStyleCnt="4"/>
      <dgm:spPr/>
      <dgm:t>
        <a:bodyPr/>
        <a:lstStyle/>
        <a:p>
          <a:endParaRPr lang="en-US"/>
        </a:p>
      </dgm:t>
    </dgm:pt>
    <dgm:pt modelId="{CCA2C32E-7110-D64A-968E-0EF155E350DE}" type="pres">
      <dgm:prSet presAssocID="{50884C0D-C61F-3A4A-94B7-4365081D8F5A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8F227-E1F2-D14F-BAE6-A2C8888EEA4C}" type="pres">
      <dgm:prSet presAssocID="{7B0C3F9E-AAEF-BA42-A043-2543C9190F7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290A296-4C00-0E40-A90A-3D27B5855F82}" type="pres">
      <dgm:prSet presAssocID="{7B0C3F9E-AAEF-BA42-A043-2543C9190F7B}" presName="connTx" presStyleLbl="sibTrans2D1" presStyleIdx="2" presStyleCnt="3"/>
      <dgm:spPr/>
      <dgm:t>
        <a:bodyPr/>
        <a:lstStyle/>
        <a:p>
          <a:endParaRPr lang="en-US"/>
        </a:p>
      </dgm:t>
    </dgm:pt>
    <dgm:pt modelId="{7A2EE95D-D2FC-1041-AF9F-34D80525C268}" type="pres">
      <dgm:prSet presAssocID="{0C09FE57-DA63-1640-AFC0-B98F8C31BEF0}" presName="composite" presStyleCnt="0"/>
      <dgm:spPr/>
    </dgm:pt>
    <dgm:pt modelId="{E883FC50-AC47-6245-9038-B45C3E5DA628}" type="pres">
      <dgm:prSet presAssocID="{0C09FE57-DA63-1640-AFC0-B98F8C31BEF0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4FB03-8DF9-5C42-8F91-1B7F3D651B77}" type="pres">
      <dgm:prSet presAssocID="{0C09FE57-DA63-1640-AFC0-B98F8C31BEF0}" presName="parSh" presStyleLbl="node1" presStyleIdx="3" presStyleCnt="4"/>
      <dgm:spPr/>
      <dgm:t>
        <a:bodyPr/>
        <a:lstStyle/>
        <a:p>
          <a:endParaRPr lang="en-US"/>
        </a:p>
      </dgm:t>
    </dgm:pt>
    <dgm:pt modelId="{878E4296-C0C6-A647-9C6F-35D3978596F8}" type="pres">
      <dgm:prSet presAssocID="{0C09FE57-DA63-1640-AFC0-B98F8C31BEF0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DB2C4C-2DDE-E345-A9F3-1B456F2AD2A8}" type="presOf" srcId="{0C09FE57-DA63-1640-AFC0-B98F8C31BEF0}" destId="{E883FC50-AC47-6245-9038-B45C3E5DA628}" srcOrd="0" destOrd="0" presId="urn:microsoft.com/office/officeart/2005/8/layout/process3"/>
    <dgm:cxn modelId="{F7F7FC5C-3B1D-D647-B5F5-BDB29BA9720F}" srcId="{0C09FE57-DA63-1640-AFC0-B98F8C31BEF0}" destId="{CC8D5C1B-8CCF-C947-932F-657E7C084334}" srcOrd="0" destOrd="0" parTransId="{CF59DE10-270F-274A-BB28-DC1BDF60E902}" sibTransId="{9C1C723F-879C-8649-B705-2B27E011DFE0}"/>
    <dgm:cxn modelId="{78D02CA7-BED8-6A41-B5BA-B7C216263A8A}" type="presOf" srcId="{62CA036B-ADE6-B54E-93EB-2B6B87E612C6}" destId="{91572E15-7F4B-A147-A252-DE18BF5C6A50}" srcOrd="1" destOrd="0" presId="urn:microsoft.com/office/officeart/2005/8/layout/process3"/>
    <dgm:cxn modelId="{8D50610E-4832-944B-8DCF-A5798E164941}" type="presOf" srcId="{D9251DB5-EFC3-F248-8BB3-0E53D23048FC}" destId="{CCA2C32E-7110-D64A-968E-0EF155E350DE}" srcOrd="0" destOrd="0" presId="urn:microsoft.com/office/officeart/2005/8/layout/process3"/>
    <dgm:cxn modelId="{5A55E69C-241F-7D44-BB5A-9A3E894A92AD}" type="presOf" srcId="{62CA036B-ADE6-B54E-93EB-2B6B87E612C6}" destId="{F629D1F0-D243-F240-8CCD-182EEF322D2E}" srcOrd="0" destOrd="0" presId="urn:microsoft.com/office/officeart/2005/8/layout/process3"/>
    <dgm:cxn modelId="{03E33D6F-65A8-B64C-A494-964D4648CD69}" srcId="{50884C0D-C61F-3A4A-94B7-4365081D8F5A}" destId="{D9251DB5-EFC3-F248-8BB3-0E53D23048FC}" srcOrd="0" destOrd="0" parTransId="{276FF9D7-17E7-6A47-B81F-D27746434205}" sibTransId="{68D50236-C07F-544D-BC46-F14F6A825B03}"/>
    <dgm:cxn modelId="{6E5C576E-4DA3-5C4C-BF04-D5A35D70FCBF}" type="presOf" srcId="{26BA2249-34E8-9B4E-BA2A-B28E9F64488F}" destId="{C51B6B88-2075-9542-8D05-757A43421D3A}" srcOrd="0" destOrd="0" presId="urn:microsoft.com/office/officeart/2005/8/layout/process3"/>
    <dgm:cxn modelId="{5A885B42-B373-8A44-B560-991C0801EB6A}" type="presOf" srcId="{B30447C4-33F3-BD42-A37C-BDBB66906F8A}" destId="{9277440C-2766-024F-B900-0623D45C2CB8}" srcOrd="1" destOrd="0" presId="urn:microsoft.com/office/officeart/2005/8/layout/process3"/>
    <dgm:cxn modelId="{2B6B5561-0DDD-5C4F-AFC9-EFAB87081CCD}" type="presOf" srcId="{7B0C3F9E-AAEF-BA42-A043-2543C9190F7B}" destId="{AF68F227-E1F2-D14F-BAE6-A2C8888EEA4C}" srcOrd="0" destOrd="0" presId="urn:microsoft.com/office/officeart/2005/8/layout/process3"/>
    <dgm:cxn modelId="{4111AA39-4A18-1344-933E-4F2287AA9108}" type="presOf" srcId="{53409E93-5A20-B445-B870-987D2E052B56}" destId="{F3028B3D-4E90-3641-9347-3E35650DF9C5}" srcOrd="0" destOrd="0" presId="urn:microsoft.com/office/officeart/2005/8/layout/process3"/>
    <dgm:cxn modelId="{1B4889E4-523E-164F-9ABF-6467DCD2CCF1}" type="presOf" srcId="{6B90570D-14F6-864D-8D6C-D14AC4206DF3}" destId="{80206693-52C3-0445-A5F4-E07E9E523D99}" srcOrd="1" destOrd="0" presId="urn:microsoft.com/office/officeart/2005/8/layout/process3"/>
    <dgm:cxn modelId="{A4AD2AF1-8FA2-0943-A265-C857CDF0F264}" srcId="{32FDFDF7-E0ED-F549-AB9D-C44F087EC7AB}" destId="{26BA2249-34E8-9B4E-BA2A-B28E9F64488F}" srcOrd="1" destOrd="0" parTransId="{CB242676-C61D-254A-B1DD-50ABD5D5D286}" sibTransId="{6B90570D-14F6-864D-8D6C-D14AC4206DF3}"/>
    <dgm:cxn modelId="{E12E862F-0D85-DE44-B3C2-215A0C198005}" srcId="{26BA2249-34E8-9B4E-BA2A-B28E9F64488F}" destId="{53409E93-5A20-B445-B870-987D2E052B56}" srcOrd="0" destOrd="0" parTransId="{E2002155-CC63-F14D-B949-56C47DEF02D9}" sibTransId="{E7862505-1D82-2641-8C7B-0932F092654F}"/>
    <dgm:cxn modelId="{22DB4005-FC35-D74D-84EE-2E2EE995DAEA}" type="presOf" srcId="{50884C0D-C61F-3A4A-94B7-4365081D8F5A}" destId="{09B9A376-43A1-4242-AF78-F440114EE46C}" srcOrd="1" destOrd="0" presId="urn:microsoft.com/office/officeart/2005/8/layout/process3"/>
    <dgm:cxn modelId="{696FF5A6-E1D4-8C42-AF82-370139ECFEAA}" type="presOf" srcId="{B30447C4-33F3-BD42-A37C-BDBB66906F8A}" destId="{CE67D0A5-1AC2-F148-8B9C-39E3B54EFF49}" srcOrd="0" destOrd="0" presId="urn:microsoft.com/office/officeart/2005/8/layout/process3"/>
    <dgm:cxn modelId="{97479884-2AFB-2E46-8032-AF5A4708D644}" type="presOf" srcId="{50884C0D-C61F-3A4A-94B7-4365081D8F5A}" destId="{DF66F5A0-229E-8144-AFB5-84A4BD744A0A}" srcOrd="0" destOrd="0" presId="urn:microsoft.com/office/officeart/2005/8/layout/process3"/>
    <dgm:cxn modelId="{E31D5773-1590-594A-9D76-11E6CC3825D5}" srcId="{32FDFDF7-E0ED-F549-AB9D-C44F087EC7AB}" destId="{50884C0D-C61F-3A4A-94B7-4365081D8F5A}" srcOrd="2" destOrd="0" parTransId="{8DB95E49-4AF5-6541-AE17-9E50E33678A2}" sibTransId="{7B0C3F9E-AAEF-BA42-A043-2543C9190F7B}"/>
    <dgm:cxn modelId="{48BD9D90-0E74-D249-8B08-5782F82D9F23}" type="presOf" srcId="{26BA2249-34E8-9B4E-BA2A-B28E9F64488F}" destId="{D92DB476-3ECD-FE4E-B2B7-33602FEDC2CB}" srcOrd="1" destOrd="0" presId="urn:microsoft.com/office/officeart/2005/8/layout/process3"/>
    <dgm:cxn modelId="{94474425-F20F-3844-8BF0-C1250FE4F179}" srcId="{32FDFDF7-E0ED-F549-AB9D-C44F087EC7AB}" destId="{0C09FE57-DA63-1640-AFC0-B98F8C31BEF0}" srcOrd="3" destOrd="0" parTransId="{1C15828B-A3BD-9042-9C3E-7ED1912EA3A1}" sibTransId="{88DC2439-62FE-8E42-B064-89C9C59A9A0C}"/>
    <dgm:cxn modelId="{F6B6C8F8-6B4D-5F46-B78F-549A3A7D5116}" type="presOf" srcId="{6B90570D-14F6-864D-8D6C-D14AC4206DF3}" destId="{468E053C-18F5-C540-9E3C-C8586362D5EA}" srcOrd="0" destOrd="0" presId="urn:microsoft.com/office/officeart/2005/8/layout/process3"/>
    <dgm:cxn modelId="{7F7A4450-87F7-9E40-986A-9AF91A800D87}" type="presOf" srcId="{7B0C3F9E-AAEF-BA42-A043-2543C9190F7B}" destId="{6290A296-4C00-0E40-A90A-3D27B5855F82}" srcOrd="1" destOrd="0" presId="urn:microsoft.com/office/officeart/2005/8/layout/process3"/>
    <dgm:cxn modelId="{99DFBE6D-DB3C-0046-B1BA-8234A275B5BF}" srcId="{B30447C4-33F3-BD42-A37C-BDBB66906F8A}" destId="{41CF3674-70BF-2A49-9442-2537918256E8}" srcOrd="0" destOrd="0" parTransId="{33A84E73-D929-A647-AEC4-A984BECE51E7}" sibTransId="{B4330B41-2791-3D4E-B775-A6D60A97E001}"/>
    <dgm:cxn modelId="{58D76FCA-543B-374E-9760-965CE88DB790}" type="presOf" srcId="{32FDFDF7-E0ED-F549-AB9D-C44F087EC7AB}" destId="{80471D24-372F-1742-AB61-722F9C4E3E23}" srcOrd="0" destOrd="0" presId="urn:microsoft.com/office/officeart/2005/8/layout/process3"/>
    <dgm:cxn modelId="{621565BB-15AD-9648-A4FD-4E65FCF48DCF}" type="presOf" srcId="{CC8D5C1B-8CCF-C947-932F-657E7C084334}" destId="{878E4296-C0C6-A647-9C6F-35D3978596F8}" srcOrd="0" destOrd="0" presId="urn:microsoft.com/office/officeart/2005/8/layout/process3"/>
    <dgm:cxn modelId="{3E337C8B-75D4-7043-A82C-162B5B547BBB}" srcId="{32FDFDF7-E0ED-F549-AB9D-C44F087EC7AB}" destId="{B30447C4-33F3-BD42-A37C-BDBB66906F8A}" srcOrd="0" destOrd="0" parTransId="{3E0AF39D-4A33-9540-B1A4-16F55ADF743E}" sibTransId="{62CA036B-ADE6-B54E-93EB-2B6B87E612C6}"/>
    <dgm:cxn modelId="{7477713D-6CB2-9F4D-81AF-C9BDF7357711}" type="presOf" srcId="{41CF3674-70BF-2A49-9442-2537918256E8}" destId="{A5E1BEC2-1534-7342-8971-D8F383F23528}" srcOrd="0" destOrd="0" presId="urn:microsoft.com/office/officeart/2005/8/layout/process3"/>
    <dgm:cxn modelId="{0E403706-5C1A-754B-B59A-00A7998F6327}" type="presOf" srcId="{0C09FE57-DA63-1640-AFC0-B98F8C31BEF0}" destId="{CFF4FB03-8DF9-5C42-8F91-1B7F3D651B77}" srcOrd="1" destOrd="0" presId="urn:microsoft.com/office/officeart/2005/8/layout/process3"/>
    <dgm:cxn modelId="{A9BFC376-D581-CA4F-B369-81122CB5C088}" type="presParOf" srcId="{80471D24-372F-1742-AB61-722F9C4E3E23}" destId="{BE524C16-0443-8648-9652-81A2DD4C697D}" srcOrd="0" destOrd="0" presId="urn:microsoft.com/office/officeart/2005/8/layout/process3"/>
    <dgm:cxn modelId="{E58B9681-0DAC-4648-8B16-8FBD489775DB}" type="presParOf" srcId="{BE524C16-0443-8648-9652-81A2DD4C697D}" destId="{CE67D0A5-1AC2-F148-8B9C-39E3B54EFF49}" srcOrd="0" destOrd="0" presId="urn:microsoft.com/office/officeart/2005/8/layout/process3"/>
    <dgm:cxn modelId="{82CEA56D-0FD3-9C46-A381-6F21F886B456}" type="presParOf" srcId="{BE524C16-0443-8648-9652-81A2DD4C697D}" destId="{9277440C-2766-024F-B900-0623D45C2CB8}" srcOrd="1" destOrd="0" presId="urn:microsoft.com/office/officeart/2005/8/layout/process3"/>
    <dgm:cxn modelId="{0EEA0AE3-FA93-CF41-89AA-7ABF06686FAD}" type="presParOf" srcId="{BE524C16-0443-8648-9652-81A2DD4C697D}" destId="{A5E1BEC2-1534-7342-8971-D8F383F23528}" srcOrd="2" destOrd="0" presId="urn:microsoft.com/office/officeart/2005/8/layout/process3"/>
    <dgm:cxn modelId="{A1BC0CD4-D70A-9640-B8D5-B07E92854F3F}" type="presParOf" srcId="{80471D24-372F-1742-AB61-722F9C4E3E23}" destId="{F629D1F0-D243-F240-8CCD-182EEF322D2E}" srcOrd="1" destOrd="0" presId="urn:microsoft.com/office/officeart/2005/8/layout/process3"/>
    <dgm:cxn modelId="{F8172CD2-8914-3B4C-BC4E-E495A7450EB3}" type="presParOf" srcId="{F629D1F0-D243-F240-8CCD-182EEF322D2E}" destId="{91572E15-7F4B-A147-A252-DE18BF5C6A50}" srcOrd="0" destOrd="0" presId="urn:microsoft.com/office/officeart/2005/8/layout/process3"/>
    <dgm:cxn modelId="{EF57BD19-7F79-3740-B1D9-018CD8AFE8DB}" type="presParOf" srcId="{80471D24-372F-1742-AB61-722F9C4E3E23}" destId="{E8C726C9-E00A-5240-9E6B-35A3FF7402B8}" srcOrd="2" destOrd="0" presId="urn:microsoft.com/office/officeart/2005/8/layout/process3"/>
    <dgm:cxn modelId="{248C6FAB-9DC4-E445-BAD2-5DBBA5DE2256}" type="presParOf" srcId="{E8C726C9-E00A-5240-9E6B-35A3FF7402B8}" destId="{C51B6B88-2075-9542-8D05-757A43421D3A}" srcOrd="0" destOrd="0" presId="urn:microsoft.com/office/officeart/2005/8/layout/process3"/>
    <dgm:cxn modelId="{CEEFF498-BBF6-D742-AE4C-2BA835CE4FC7}" type="presParOf" srcId="{E8C726C9-E00A-5240-9E6B-35A3FF7402B8}" destId="{D92DB476-3ECD-FE4E-B2B7-33602FEDC2CB}" srcOrd="1" destOrd="0" presId="urn:microsoft.com/office/officeart/2005/8/layout/process3"/>
    <dgm:cxn modelId="{E0DA63B1-C9DF-0140-8CD5-B816C7BB5A6B}" type="presParOf" srcId="{E8C726C9-E00A-5240-9E6B-35A3FF7402B8}" destId="{F3028B3D-4E90-3641-9347-3E35650DF9C5}" srcOrd="2" destOrd="0" presId="urn:microsoft.com/office/officeart/2005/8/layout/process3"/>
    <dgm:cxn modelId="{0E7B0BBC-7A1D-394E-9C6E-237F074F8880}" type="presParOf" srcId="{80471D24-372F-1742-AB61-722F9C4E3E23}" destId="{468E053C-18F5-C540-9E3C-C8586362D5EA}" srcOrd="3" destOrd="0" presId="urn:microsoft.com/office/officeart/2005/8/layout/process3"/>
    <dgm:cxn modelId="{D5C837D5-94B7-864C-92E1-625025B9FB53}" type="presParOf" srcId="{468E053C-18F5-C540-9E3C-C8586362D5EA}" destId="{80206693-52C3-0445-A5F4-E07E9E523D99}" srcOrd="0" destOrd="0" presId="urn:microsoft.com/office/officeart/2005/8/layout/process3"/>
    <dgm:cxn modelId="{05DE4957-1746-124C-BDFB-32D23A7DA455}" type="presParOf" srcId="{80471D24-372F-1742-AB61-722F9C4E3E23}" destId="{D0B6065B-FF7E-3546-BBD8-1AEDC8290E7A}" srcOrd="4" destOrd="0" presId="urn:microsoft.com/office/officeart/2005/8/layout/process3"/>
    <dgm:cxn modelId="{38946B81-6404-A44F-9DAF-3234DAAAE32F}" type="presParOf" srcId="{D0B6065B-FF7E-3546-BBD8-1AEDC8290E7A}" destId="{DF66F5A0-229E-8144-AFB5-84A4BD744A0A}" srcOrd="0" destOrd="0" presId="urn:microsoft.com/office/officeart/2005/8/layout/process3"/>
    <dgm:cxn modelId="{F7BAA633-039F-9144-8A77-791B0F2F9810}" type="presParOf" srcId="{D0B6065B-FF7E-3546-BBD8-1AEDC8290E7A}" destId="{09B9A376-43A1-4242-AF78-F440114EE46C}" srcOrd="1" destOrd="0" presId="urn:microsoft.com/office/officeart/2005/8/layout/process3"/>
    <dgm:cxn modelId="{C0E7005F-005F-BA4E-B26F-60405CA7AE56}" type="presParOf" srcId="{D0B6065B-FF7E-3546-BBD8-1AEDC8290E7A}" destId="{CCA2C32E-7110-D64A-968E-0EF155E350DE}" srcOrd="2" destOrd="0" presId="urn:microsoft.com/office/officeart/2005/8/layout/process3"/>
    <dgm:cxn modelId="{BB901686-882A-BF4C-A64D-5123AFC9AFF4}" type="presParOf" srcId="{80471D24-372F-1742-AB61-722F9C4E3E23}" destId="{AF68F227-E1F2-D14F-BAE6-A2C8888EEA4C}" srcOrd="5" destOrd="0" presId="urn:microsoft.com/office/officeart/2005/8/layout/process3"/>
    <dgm:cxn modelId="{B9910BB5-FAF3-7B4E-98D5-43A1EEEE3061}" type="presParOf" srcId="{AF68F227-E1F2-D14F-BAE6-A2C8888EEA4C}" destId="{6290A296-4C00-0E40-A90A-3D27B5855F82}" srcOrd="0" destOrd="0" presId="urn:microsoft.com/office/officeart/2005/8/layout/process3"/>
    <dgm:cxn modelId="{E94EEA9E-ED7E-0749-9289-BC894C31B798}" type="presParOf" srcId="{80471D24-372F-1742-AB61-722F9C4E3E23}" destId="{7A2EE95D-D2FC-1041-AF9F-34D80525C268}" srcOrd="6" destOrd="0" presId="urn:microsoft.com/office/officeart/2005/8/layout/process3"/>
    <dgm:cxn modelId="{F4EF88A0-BAE6-2E40-A1F3-A8FD4D5DAAD4}" type="presParOf" srcId="{7A2EE95D-D2FC-1041-AF9F-34D80525C268}" destId="{E883FC50-AC47-6245-9038-B45C3E5DA628}" srcOrd="0" destOrd="0" presId="urn:microsoft.com/office/officeart/2005/8/layout/process3"/>
    <dgm:cxn modelId="{E2A7AC5C-764F-D34F-A4E4-719DEDDF530B}" type="presParOf" srcId="{7A2EE95D-D2FC-1041-AF9F-34D80525C268}" destId="{CFF4FB03-8DF9-5C42-8F91-1B7F3D651B77}" srcOrd="1" destOrd="0" presId="urn:microsoft.com/office/officeart/2005/8/layout/process3"/>
    <dgm:cxn modelId="{E095998B-781D-CF4B-BB52-B317B968CF16}" type="presParOf" srcId="{7A2EE95D-D2FC-1041-AF9F-34D80525C268}" destId="{878E4296-C0C6-A647-9C6F-35D3978596F8}" srcOrd="2" destOrd="0" presId="urn:microsoft.com/office/officeart/2005/8/layout/process3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671E29-3391-7F4B-B1F5-36222671A933}" type="doc">
      <dgm:prSet loTypeId="urn:microsoft.com/office/officeart/2005/8/layout/pyramid1" loCatId="" qsTypeId="urn:microsoft.com/office/officeart/2005/8/quickstyle/simple3" qsCatId="simple" csTypeId="urn:microsoft.com/office/officeart/2005/8/colors/colorful2" csCatId="colorful" phldr="1"/>
      <dgm:spPr/>
    </dgm:pt>
    <dgm:pt modelId="{4B0AC06C-AFD9-A048-A989-9FA7B335364E}">
      <dgm:prSet phldrT="[Text]" custT="1"/>
      <dgm:spPr/>
      <dgm:t>
        <a:bodyPr/>
        <a:lstStyle/>
        <a:p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/>
            <a:t>Data</a:t>
          </a:r>
          <a:br>
            <a:rPr lang="en-US" sz="1800" dirty="0" smtClean="0"/>
          </a:br>
          <a:r>
            <a:rPr lang="en-US" sz="1800" dirty="0" smtClean="0"/>
            <a:t>visualized</a:t>
          </a:r>
          <a:br>
            <a:rPr lang="en-US" sz="1800" dirty="0" smtClean="0"/>
          </a:br>
          <a:r>
            <a:rPr lang="en-US" sz="1800" dirty="0" smtClean="0"/>
            <a:t>in publication</a:t>
          </a:r>
        </a:p>
      </dgm:t>
    </dgm:pt>
    <dgm:pt modelId="{9205CC72-9BA7-C547-95FD-8FEA417F8F17}" type="parTrans" cxnId="{96D3891C-212E-6B47-BD5A-8F8044993B5C}">
      <dgm:prSet/>
      <dgm:spPr/>
      <dgm:t>
        <a:bodyPr/>
        <a:lstStyle/>
        <a:p>
          <a:endParaRPr lang="en-US"/>
        </a:p>
      </dgm:t>
    </dgm:pt>
    <dgm:pt modelId="{C4F45A8B-41FD-9643-832D-CA9D8651B9E0}" type="sibTrans" cxnId="{96D3891C-212E-6B47-BD5A-8F8044993B5C}">
      <dgm:prSet/>
      <dgm:spPr/>
      <dgm:t>
        <a:bodyPr/>
        <a:lstStyle/>
        <a:p>
          <a:endParaRPr lang="en-US"/>
        </a:p>
      </dgm:t>
    </dgm:pt>
    <dgm:pt modelId="{10C489C7-660B-2E45-8CBD-BBC75870BC9E}">
      <dgm:prSet phldrT="[Text]" custT="1"/>
      <dgm:spPr/>
      <dgm:t>
        <a:bodyPr/>
        <a:lstStyle/>
        <a:p>
          <a:r>
            <a:rPr lang="en-US" sz="1800" dirty="0" smtClean="0"/>
            <a:t>Data within publication</a:t>
          </a:r>
          <a:endParaRPr lang="en-US" sz="1800" dirty="0"/>
        </a:p>
      </dgm:t>
    </dgm:pt>
    <dgm:pt modelId="{011CF3D9-92C8-A24C-8243-260EC90B2670}" type="parTrans" cxnId="{62DCF2AD-73A8-D548-B8C7-B06191F454A7}">
      <dgm:prSet/>
      <dgm:spPr/>
      <dgm:t>
        <a:bodyPr/>
        <a:lstStyle/>
        <a:p>
          <a:endParaRPr lang="en-US"/>
        </a:p>
      </dgm:t>
    </dgm:pt>
    <dgm:pt modelId="{12DEE5A0-AA84-454F-A578-5F41F58F850A}" type="sibTrans" cxnId="{62DCF2AD-73A8-D548-B8C7-B06191F454A7}">
      <dgm:prSet/>
      <dgm:spPr/>
      <dgm:t>
        <a:bodyPr/>
        <a:lstStyle/>
        <a:p>
          <a:endParaRPr lang="en-US"/>
        </a:p>
      </dgm:t>
    </dgm:pt>
    <dgm:pt modelId="{527AECA8-917F-0A40-AB00-167120E0AAA3}">
      <dgm:prSet phldrT="[Text]" custT="1"/>
      <dgm:spPr/>
      <dgm:t>
        <a:bodyPr/>
        <a:lstStyle/>
        <a:p>
          <a:r>
            <a:rPr lang="en-US" sz="1800" dirty="0" smtClean="0"/>
            <a:t>Links within publication</a:t>
          </a:r>
          <a:endParaRPr lang="en-US" sz="1800" dirty="0"/>
        </a:p>
      </dgm:t>
    </dgm:pt>
    <dgm:pt modelId="{902ADFD0-4B98-434F-AACB-346E39885338}" type="parTrans" cxnId="{4BD20DAF-D2DC-2848-BC37-30077C07D514}">
      <dgm:prSet/>
      <dgm:spPr/>
      <dgm:t>
        <a:bodyPr/>
        <a:lstStyle/>
        <a:p>
          <a:endParaRPr lang="en-US"/>
        </a:p>
      </dgm:t>
    </dgm:pt>
    <dgm:pt modelId="{8EADDE79-CBA5-8B42-B1EB-B285485FEA6D}" type="sibTrans" cxnId="{4BD20DAF-D2DC-2848-BC37-30077C07D514}">
      <dgm:prSet/>
      <dgm:spPr/>
      <dgm:t>
        <a:bodyPr/>
        <a:lstStyle/>
        <a:p>
          <a:endParaRPr lang="en-US"/>
        </a:p>
      </dgm:t>
    </dgm:pt>
    <dgm:pt modelId="{7832D0AB-07C0-F64B-84A0-EC26DAB35A9E}">
      <dgm:prSet phldrT="[Text]" custT="1"/>
      <dgm:spPr/>
      <dgm:t>
        <a:bodyPr/>
        <a:lstStyle/>
        <a:p>
          <a:r>
            <a:rPr lang="en-US" sz="1800" dirty="0" smtClean="0"/>
            <a:t>Links within metadata</a:t>
          </a:r>
          <a:endParaRPr lang="en-US" sz="1800" dirty="0"/>
        </a:p>
      </dgm:t>
    </dgm:pt>
    <dgm:pt modelId="{F0FCC400-171A-064C-975F-84978FD20C9D}" type="parTrans" cxnId="{FBCE201B-EB22-9C47-8E02-E2830DB7CA62}">
      <dgm:prSet/>
      <dgm:spPr/>
      <dgm:t>
        <a:bodyPr/>
        <a:lstStyle/>
        <a:p>
          <a:endParaRPr lang="en-US"/>
        </a:p>
      </dgm:t>
    </dgm:pt>
    <dgm:pt modelId="{97B3586C-5B21-674E-A640-C826EB4BCBC1}" type="sibTrans" cxnId="{FBCE201B-EB22-9C47-8E02-E2830DB7CA62}">
      <dgm:prSet/>
      <dgm:spPr/>
      <dgm:t>
        <a:bodyPr/>
        <a:lstStyle/>
        <a:p>
          <a:endParaRPr lang="en-US"/>
        </a:p>
      </dgm:t>
    </dgm:pt>
    <dgm:pt modelId="{1DDB901C-BC02-3B45-A4D0-2822EFF62160}" type="pres">
      <dgm:prSet presAssocID="{B8671E29-3391-7F4B-B1F5-36222671A933}" presName="Name0" presStyleCnt="0">
        <dgm:presLayoutVars>
          <dgm:dir/>
          <dgm:animLvl val="lvl"/>
          <dgm:resizeHandles val="exact"/>
        </dgm:presLayoutVars>
      </dgm:prSet>
      <dgm:spPr/>
    </dgm:pt>
    <dgm:pt modelId="{A6BEAA97-A945-054C-A335-6E5AC9E5D6EA}" type="pres">
      <dgm:prSet presAssocID="{4B0AC06C-AFD9-A048-A989-9FA7B335364E}" presName="Name8" presStyleCnt="0"/>
      <dgm:spPr/>
    </dgm:pt>
    <dgm:pt modelId="{49E51C39-0B46-CE45-8DC3-56BE95D67FCC}" type="pres">
      <dgm:prSet presAssocID="{4B0AC06C-AFD9-A048-A989-9FA7B335364E}" presName="level" presStyleLbl="node1" presStyleIdx="0" presStyleCnt="4" custScaleY="1344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CB609-802D-354D-A9A0-10ACC97094AF}" type="pres">
      <dgm:prSet presAssocID="{4B0AC06C-AFD9-A048-A989-9FA7B33536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0BD0B-75CF-2249-AD70-AD726C7B6E26}" type="pres">
      <dgm:prSet presAssocID="{10C489C7-660B-2E45-8CBD-BBC75870BC9E}" presName="Name8" presStyleCnt="0"/>
      <dgm:spPr/>
    </dgm:pt>
    <dgm:pt modelId="{8C5D0567-AB0C-C640-ADB7-7270EFADB9CA}" type="pres">
      <dgm:prSet presAssocID="{10C489C7-660B-2E45-8CBD-BBC75870BC9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65794-74D8-4248-9E24-308F1E078CCA}" type="pres">
      <dgm:prSet presAssocID="{10C489C7-660B-2E45-8CBD-BBC75870BC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3E590-8589-2A49-8EAE-5D0A4E238E55}" type="pres">
      <dgm:prSet presAssocID="{527AECA8-917F-0A40-AB00-167120E0AAA3}" presName="Name8" presStyleCnt="0"/>
      <dgm:spPr/>
    </dgm:pt>
    <dgm:pt modelId="{EA46832C-A6A0-1F4C-9A11-58A695556EBD}" type="pres">
      <dgm:prSet presAssocID="{527AECA8-917F-0A40-AB00-167120E0AAA3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C5123-5F11-1946-9E1D-E9188DE0DD67}" type="pres">
      <dgm:prSet presAssocID="{527AECA8-917F-0A40-AB00-167120E0AAA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F2FC0-AE58-3544-960E-B8BBC3B95E6D}" type="pres">
      <dgm:prSet presAssocID="{7832D0AB-07C0-F64B-84A0-EC26DAB35A9E}" presName="Name8" presStyleCnt="0"/>
      <dgm:spPr/>
    </dgm:pt>
    <dgm:pt modelId="{2F3573FB-CE32-7D48-A3CA-4C30294C5FEB}" type="pres">
      <dgm:prSet presAssocID="{7832D0AB-07C0-F64B-84A0-EC26DAB35A9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F6810-5810-4F40-83B3-4F1DB5D72EFF}" type="pres">
      <dgm:prSet presAssocID="{7832D0AB-07C0-F64B-84A0-EC26DAB35A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3705E2-1F24-4E47-A50C-892F3FB2CF4F}" type="presOf" srcId="{10C489C7-660B-2E45-8CBD-BBC75870BC9E}" destId="{8C5D0567-AB0C-C640-ADB7-7270EFADB9CA}" srcOrd="0" destOrd="0" presId="urn:microsoft.com/office/officeart/2005/8/layout/pyramid1"/>
    <dgm:cxn modelId="{62DCF2AD-73A8-D548-B8C7-B06191F454A7}" srcId="{B8671E29-3391-7F4B-B1F5-36222671A933}" destId="{10C489C7-660B-2E45-8CBD-BBC75870BC9E}" srcOrd="1" destOrd="0" parTransId="{011CF3D9-92C8-A24C-8243-260EC90B2670}" sibTransId="{12DEE5A0-AA84-454F-A578-5F41F58F850A}"/>
    <dgm:cxn modelId="{F9A54AB2-4A96-4047-896D-3170142832E7}" type="presOf" srcId="{7832D0AB-07C0-F64B-84A0-EC26DAB35A9E}" destId="{68CF6810-5810-4F40-83B3-4F1DB5D72EFF}" srcOrd="1" destOrd="0" presId="urn:microsoft.com/office/officeart/2005/8/layout/pyramid1"/>
    <dgm:cxn modelId="{7509A8C4-AE54-864B-95B5-9BD430B0EEB7}" type="presOf" srcId="{4B0AC06C-AFD9-A048-A989-9FA7B335364E}" destId="{35CCB609-802D-354D-A9A0-10ACC97094AF}" srcOrd="1" destOrd="0" presId="urn:microsoft.com/office/officeart/2005/8/layout/pyramid1"/>
    <dgm:cxn modelId="{4BD20DAF-D2DC-2848-BC37-30077C07D514}" srcId="{B8671E29-3391-7F4B-B1F5-36222671A933}" destId="{527AECA8-917F-0A40-AB00-167120E0AAA3}" srcOrd="2" destOrd="0" parTransId="{902ADFD0-4B98-434F-AACB-346E39885338}" sibTransId="{8EADDE79-CBA5-8B42-B1EB-B285485FEA6D}"/>
    <dgm:cxn modelId="{353399D9-10D8-F04B-A5C5-EE482595696B}" type="presOf" srcId="{527AECA8-917F-0A40-AB00-167120E0AAA3}" destId="{BE4C5123-5F11-1946-9E1D-E9188DE0DD67}" srcOrd="1" destOrd="0" presId="urn:microsoft.com/office/officeart/2005/8/layout/pyramid1"/>
    <dgm:cxn modelId="{FBCE201B-EB22-9C47-8E02-E2830DB7CA62}" srcId="{B8671E29-3391-7F4B-B1F5-36222671A933}" destId="{7832D0AB-07C0-F64B-84A0-EC26DAB35A9E}" srcOrd="3" destOrd="0" parTransId="{F0FCC400-171A-064C-975F-84978FD20C9D}" sibTransId="{97B3586C-5B21-674E-A640-C826EB4BCBC1}"/>
    <dgm:cxn modelId="{96D3891C-212E-6B47-BD5A-8F8044993B5C}" srcId="{B8671E29-3391-7F4B-B1F5-36222671A933}" destId="{4B0AC06C-AFD9-A048-A989-9FA7B335364E}" srcOrd="0" destOrd="0" parTransId="{9205CC72-9BA7-C547-95FD-8FEA417F8F17}" sibTransId="{C4F45A8B-41FD-9643-832D-CA9D8651B9E0}"/>
    <dgm:cxn modelId="{3B6324FE-6A22-1942-9927-300630AA1B69}" type="presOf" srcId="{527AECA8-917F-0A40-AB00-167120E0AAA3}" destId="{EA46832C-A6A0-1F4C-9A11-58A695556EBD}" srcOrd="0" destOrd="0" presId="urn:microsoft.com/office/officeart/2005/8/layout/pyramid1"/>
    <dgm:cxn modelId="{16345A43-A1BB-5C4C-9988-1C5B9CA8FD2D}" type="presOf" srcId="{10C489C7-660B-2E45-8CBD-BBC75870BC9E}" destId="{91465794-74D8-4248-9E24-308F1E078CCA}" srcOrd="1" destOrd="0" presId="urn:microsoft.com/office/officeart/2005/8/layout/pyramid1"/>
    <dgm:cxn modelId="{EC7E2FC0-F5D5-8944-ABB9-E0A518260684}" type="presOf" srcId="{7832D0AB-07C0-F64B-84A0-EC26DAB35A9E}" destId="{2F3573FB-CE32-7D48-A3CA-4C30294C5FEB}" srcOrd="0" destOrd="0" presId="urn:microsoft.com/office/officeart/2005/8/layout/pyramid1"/>
    <dgm:cxn modelId="{9CA4B896-7154-5B49-A95A-7E97D9BAE8AE}" type="presOf" srcId="{B8671E29-3391-7F4B-B1F5-36222671A933}" destId="{1DDB901C-BC02-3B45-A4D0-2822EFF62160}" srcOrd="0" destOrd="0" presId="urn:microsoft.com/office/officeart/2005/8/layout/pyramid1"/>
    <dgm:cxn modelId="{26E78E92-14F2-D043-BD14-1C33D52B3B59}" type="presOf" srcId="{4B0AC06C-AFD9-A048-A989-9FA7B335364E}" destId="{49E51C39-0B46-CE45-8DC3-56BE95D67FCC}" srcOrd="0" destOrd="0" presId="urn:microsoft.com/office/officeart/2005/8/layout/pyramid1"/>
    <dgm:cxn modelId="{BED149DE-BC8B-5F44-916F-95BEF16CBFA4}" type="presParOf" srcId="{1DDB901C-BC02-3B45-A4D0-2822EFF62160}" destId="{A6BEAA97-A945-054C-A335-6E5AC9E5D6EA}" srcOrd="0" destOrd="0" presId="urn:microsoft.com/office/officeart/2005/8/layout/pyramid1"/>
    <dgm:cxn modelId="{26E76F29-D755-BC48-A97C-A10178F116AD}" type="presParOf" srcId="{A6BEAA97-A945-054C-A335-6E5AC9E5D6EA}" destId="{49E51C39-0B46-CE45-8DC3-56BE95D67FCC}" srcOrd="0" destOrd="0" presId="urn:microsoft.com/office/officeart/2005/8/layout/pyramid1"/>
    <dgm:cxn modelId="{BAD65CE9-E3FE-3642-8937-2F1543FED6C5}" type="presParOf" srcId="{A6BEAA97-A945-054C-A335-6E5AC9E5D6EA}" destId="{35CCB609-802D-354D-A9A0-10ACC97094AF}" srcOrd="1" destOrd="0" presId="urn:microsoft.com/office/officeart/2005/8/layout/pyramid1"/>
    <dgm:cxn modelId="{A1B9FC4B-61E2-0948-B291-5A2CF3DD3B64}" type="presParOf" srcId="{1DDB901C-BC02-3B45-A4D0-2822EFF62160}" destId="{1C80BD0B-75CF-2249-AD70-AD726C7B6E26}" srcOrd="1" destOrd="0" presId="urn:microsoft.com/office/officeart/2005/8/layout/pyramid1"/>
    <dgm:cxn modelId="{26E005F6-A11A-3A45-A831-4186385F765A}" type="presParOf" srcId="{1C80BD0B-75CF-2249-AD70-AD726C7B6E26}" destId="{8C5D0567-AB0C-C640-ADB7-7270EFADB9CA}" srcOrd="0" destOrd="0" presId="urn:microsoft.com/office/officeart/2005/8/layout/pyramid1"/>
    <dgm:cxn modelId="{9D6E2B66-1C57-6A40-BEFB-01E874B41FE9}" type="presParOf" srcId="{1C80BD0B-75CF-2249-AD70-AD726C7B6E26}" destId="{91465794-74D8-4248-9E24-308F1E078CCA}" srcOrd="1" destOrd="0" presId="urn:microsoft.com/office/officeart/2005/8/layout/pyramid1"/>
    <dgm:cxn modelId="{4154E371-455D-7948-A154-2BE358DBD7BA}" type="presParOf" srcId="{1DDB901C-BC02-3B45-A4D0-2822EFF62160}" destId="{2C43E590-8589-2A49-8EAE-5D0A4E238E55}" srcOrd="2" destOrd="0" presId="urn:microsoft.com/office/officeart/2005/8/layout/pyramid1"/>
    <dgm:cxn modelId="{69B89983-08AA-734B-916C-E033292CF746}" type="presParOf" srcId="{2C43E590-8589-2A49-8EAE-5D0A4E238E55}" destId="{EA46832C-A6A0-1F4C-9A11-58A695556EBD}" srcOrd="0" destOrd="0" presId="urn:microsoft.com/office/officeart/2005/8/layout/pyramid1"/>
    <dgm:cxn modelId="{988B5BEF-6085-F04B-9D51-13DA77D8C5D1}" type="presParOf" srcId="{2C43E590-8589-2A49-8EAE-5D0A4E238E55}" destId="{BE4C5123-5F11-1946-9E1D-E9188DE0DD67}" srcOrd="1" destOrd="0" presId="urn:microsoft.com/office/officeart/2005/8/layout/pyramid1"/>
    <dgm:cxn modelId="{C5336FD0-47AB-0E42-A2D2-C32F0E7474FA}" type="presParOf" srcId="{1DDB901C-BC02-3B45-A4D0-2822EFF62160}" destId="{64DF2FC0-AE58-3544-960E-B8BBC3B95E6D}" srcOrd="3" destOrd="0" presId="urn:microsoft.com/office/officeart/2005/8/layout/pyramid1"/>
    <dgm:cxn modelId="{43316B24-72E9-C94F-A17B-612BCF092E40}" type="presParOf" srcId="{64DF2FC0-AE58-3544-960E-B8BBC3B95E6D}" destId="{2F3573FB-CE32-7D48-A3CA-4C30294C5FEB}" srcOrd="0" destOrd="0" presId="urn:microsoft.com/office/officeart/2005/8/layout/pyramid1"/>
    <dgm:cxn modelId="{2D79FDA7-AAA7-4D4B-94F5-23D622A7E87A}" type="presParOf" srcId="{64DF2FC0-AE58-3544-960E-B8BBC3B95E6D}" destId="{68CF6810-5810-4F40-83B3-4F1DB5D72EFF}" srcOrd="1" destOrd="0" presId="urn:microsoft.com/office/officeart/2005/8/layout/pyramid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23D93C-8D3F-4583-8C01-F7CC2F4DC068}" type="datetime1">
              <a:rPr lang="en-US"/>
              <a:pPr>
                <a:defRPr/>
              </a:pPr>
              <a:t>12/5/2011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B5AC8C-07F8-4960-BCBD-49F878B5B7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5EA3F6-76D7-495C-885D-A2E051B5B159}" type="datetime1">
              <a:rPr lang="en-US"/>
              <a:pPr>
                <a:defRPr/>
              </a:pPr>
              <a:t>12/5/2011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B3E6D0-58BD-4FD7-A8F2-AEEB626CC4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ＭＳ Ｐゴシック"/>
              <a:cs typeface="ＭＳ Ｐゴシック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82F7CD-98A9-478B-B4AE-EA1EFD2833F9}" type="slidenum">
              <a:rPr lang="nl-NL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Focus on authoring: tools for writng publications with embedded enhancements. Little/no focus on LTP/repo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C323AA-B8B5-4311-87A3-9F16E85AB9EB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6B986-AB38-4F30-9909-CEB224980EE7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When creating this sheet we realized that all of this assumes a controlled environment. Can/should we maintain this?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CDC43C-4BD5-4961-B7BA-918D6924FAAE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Refer to results from Enh. Publ. in Narcis.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Emphasize the difficulty of bottom-up approach, need for top-down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53475-B783-4ED6-9D48-51F45D3D0F6F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Preserving visualization and software is a bridge too far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Stick to separate, durable objects and durable links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Relevance with Jim Gray pyramid?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F88C5C-E736-4478-8530-868CB4ACF53C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Pub+Video</a:t>
            </a:r>
            <a:r>
              <a:rPr lang="en-US" dirty="0" smtClean="0"/>
              <a:t> Resources and </a:t>
            </a:r>
            <a:r>
              <a:rPr lang="en-US" dirty="0" err="1" smtClean="0"/>
              <a:t>Resourcemap</a:t>
            </a:r>
            <a:endParaRPr lang="en-US" dirty="0" smtClean="0"/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must be in TDP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And in usable formats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With sufficient metadata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And clear usage conditions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Links must be persistent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5FC63-B19B-4A68-920C-4F866B33AD9A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Illustrate with many “bottom-up” examples from study</a:t>
            </a:r>
          </a:p>
          <a:p>
            <a:pPr eaLnBrk="1" hangingPunct="1">
              <a:defRPr/>
            </a:pPr>
            <a:r>
              <a:rPr lang="en-US" dirty="0" err="1" smtClean="0"/>
              <a:t>Eg</a:t>
            </a:r>
            <a:r>
              <a:rPr lang="en-US" dirty="0" smtClean="0"/>
              <a:t> JALC: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facilities have been built to load data from TDP, but publication could not be found via TDP/IR. Visualizations not in TDP/IR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Data in JSON (non-preferred @ DANS), visualizations not supported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little default metadata on file-level. Most RM-metadata was created by hand by non-expert.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dirty="0" smtClean="0"/>
              <a:t>PID-support developed, but not yet implemented for data. But the complete dataset is linked via </a:t>
            </a:r>
            <a:r>
              <a:rPr lang="en-US" dirty="0" err="1" smtClean="0"/>
              <a:t>pid</a:t>
            </a: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8E5B62-5399-45C1-BAAE-8C1738EC056C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If we take the shortcomings from the previous slide, what is needed to resolve most of these issues?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Begin by telling what you can do yourself: LTP Data archive. We facilitate so that others can be encouraged to take their responsibility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01B74F-6058-4857-9176-F87692DB8067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Repeat TOC of beginning: This is where the message that we want to spread should be repeated.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0C0FC-05EA-4961-8F9D-64FE71F5793C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ea typeface="ＭＳ Ｐゴシック"/>
              <a:cs typeface="ＭＳ Ｐゴシック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57C728-6A1C-417E-B1E7-95354E8F643B}" type="slidenum">
              <a:rPr lang="nl-NL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nl-NL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Over 25 repositories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Collaborating via SURFfoundation: sharing metadata standards, persistent identifiers, digital author identifiers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2 data repositories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All publications harvested by Royal Library for preservation in eDepot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All contents harvested by Narcis portal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All identifiers resolvable via PersID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The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FAADF-E048-4386-8568-5D7A0C4B19A8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Official motivation: More and more authors have desire to provide data and do so via personal non-durable websites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But also: repositories see opportunities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Driver defintiion: comes down to “a resourcemap with publication and other resources”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4A7602-CEBE-45CD-8A47-AA576BE169A2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Pure metadata, post-publication, no author/researcher involved. Pure out-of-the-box.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7BC277-CF08-4B5E-908F-1224AE780F9E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Emphasize communities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Emphasize tools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Emphasize repository-driven, researcher-driven and repository driven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Make sure you don’t go into details!!!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296B67-B9C4-4086-AB04-EF0C59EDCFB4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>
                <a:ea typeface="ＭＳ Ｐゴシック"/>
                <a:cs typeface="ＭＳ Ｐゴシック"/>
              </a:rPr>
              <a:t>Driver2, out-of-the-box by repository community: connect available resources. Metadata level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2B9A44-737D-47A3-B893-CBA62E9B26C2}" type="slidenum">
              <a:rPr lang="nl-NL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Archaeologists, focus on in-article presentation. LTP challenges were aspect of project. In-publication enhancements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FA9324-5737-425F-A1AB-EF5712C19903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Social science community, focus on portal for repository. Enrichment on level of metadata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90F293-C9F8-4326-9374-F3594EEA139B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Focus on creation of RM’s and visualizing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C19CE3-4637-4610-9FB5-359CDEF85228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ans.knaw.nl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 2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615406" y="2564606"/>
            <a:ext cx="687387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2049463" y="6345238"/>
            <a:ext cx="2994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dirty="0">
                <a:latin typeface="Verdana" charset="0"/>
                <a:cs typeface="Verdana" charset="0"/>
              </a:rPr>
              <a:t>DANS is </a:t>
            </a:r>
            <a:r>
              <a:rPr lang="en-US" sz="1100" dirty="0" smtClean="0">
                <a:latin typeface="Verdana" charset="0"/>
                <a:cs typeface="Verdana" charset="0"/>
              </a:rPr>
              <a:t>an institute of </a:t>
            </a:r>
            <a:r>
              <a:rPr lang="en-US" sz="1100" dirty="0">
                <a:latin typeface="Verdana" charset="0"/>
                <a:cs typeface="Verdana" charset="0"/>
              </a:rPr>
              <a:t>KNAW </a:t>
            </a:r>
            <a:r>
              <a:rPr lang="en-US" sz="1100" dirty="0" smtClean="0">
                <a:latin typeface="Verdana" charset="0"/>
                <a:cs typeface="Verdana" charset="0"/>
              </a:rPr>
              <a:t>and </a:t>
            </a:r>
            <a:r>
              <a:rPr lang="en-US" sz="1100" dirty="0">
                <a:latin typeface="Verdana" charset="0"/>
                <a:cs typeface="Verdana" charset="0"/>
              </a:rPr>
              <a:t>NWO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07213" y="6211888"/>
            <a:ext cx="223678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l-NL"/>
              <a:t> </a:t>
            </a:r>
          </a:p>
          <a:p>
            <a:pPr>
              <a:defRPr/>
            </a:pPr>
            <a:r>
              <a:rPr lang="nl-NL"/>
              <a:t> </a:t>
            </a: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1943100" y="-12700"/>
            <a:ext cx="72009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2400" i="1">
                <a:solidFill>
                  <a:srgbClr val="FF0000"/>
                </a:solidFill>
                <a:latin typeface="Verdana" charset="0"/>
                <a:cs typeface="Verdana" charset="0"/>
              </a:rPr>
              <a:t>Data Archiving and Networked Services</a:t>
            </a:r>
          </a:p>
          <a:p>
            <a:pPr>
              <a:defRPr/>
            </a:pPr>
            <a:endParaRPr lang="en-US" sz="2000">
              <a:solidFill>
                <a:srgbClr val="FF0000"/>
              </a:solidFill>
              <a:latin typeface="Verdana" charset="0"/>
              <a:cs typeface="Verdana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97638" y="6289675"/>
            <a:ext cx="237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981200" y="1504950"/>
            <a:ext cx="6781800" cy="3194050"/>
          </a:xfrm>
        </p:spPr>
        <p:txBody>
          <a:bodyPr>
            <a:normAutofit fontScale="90000"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nl-NL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28-11-2011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B39B3-05DD-42D9-AFAB-D5511E6D0A4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28-11-2011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C291-9861-4316-BC79-36B6C867DF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28-11-2011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AD3A-CCFA-477F-8727-335AF24A956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28-11-2011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7FF9-BB06-42BA-80F1-46E8F5A42AA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7476"/>
            <a:ext cx="8229600" cy="92890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579"/>
            <a:ext cx="8229600" cy="4013584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28-11-2011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4A8C9-20ED-44DE-91F3-67272637624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atste sl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0" y="6273800"/>
            <a:ext cx="9296400" cy="623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nl-NL" sz="1000" b="1" dirty="0" smtClean="0">
                <a:solidFill>
                  <a:schemeClr val="tx1"/>
                </a:solidFill>
                <a:latin typeface="Verdana"/>
                <a:cs typeface="Verdana"/>
              </a:rPr>
              <a:t>Data </a:t>
            </a:r>
            <a:r>
              <a:rPr lang="nl-NL" sz="1000" b="1" dirty="0" err="1">
                <a:solidFill>
                  <a:schemeClr val="tx1"/>
                </a:solidFill>
                <a:latin typeface="Verdana"/>
                <a:cs typeface="Verdana"/>
              </a:rPr>
              <a:t>Archiving</a:t>
            </a:r>
            <a:r>
              <a:rPr lang="nl-NL" sz="1000" b="1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nl-NL" sz="1000" b="1" dirty="0" err="1">
                <a:solidFill>
                  <a:schemeClr val="tx1"/>
                </a:solidFill>
                <a:latin typeface="Verdana"/>
                <a:cs typeface="Verdana"/>
              </a:rPr>
              <a:t>and</a:t>
            </a:r>
            <a:r>
              <a:rPr lang="nl-NL" sz="1000" b="1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nl-NL" sz="1000" b="1" dirty="0" err="1">
                <a:solidFill>
                  <a:schemeClr val="tx1"/>
                </a:solidFill>
                <a:latin typeface="Verdana"/>
                <a:cs typeface="Verdana"/>
              </a:rPr>
              <a:t>Networked</a:t>
            </a:r>
            <a:r>
              <a:rPr lang="nl-NL" sz="1000" b="1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nl-NL" sz="1000" b="1" dirty="0" smtClean="0">
                <a:solidFill>
                  <a:schemeClr val="tx1"/>
                </a:solidFill>
                <a:latin typeface="Verdana"/>
                <a:cs typeface="Verdana"/>
              </a:rPr>
              <a:t>Services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nl-NL" sz="1000" dirty="0" smtClean="0">
                <a:solidFill>
                  <a:schemeClr val="tx1"/>
                </a:solidFill>
                <a:latin typeface="Verdana"/>
                <a:cs typeface="Verdana"/>
              </a:rPr>
              <a:t>Anna </a:t>
            </a:r>
            <a:r>
              <a:rPr lang="nl-NL" sz="1000" dirty="0">
                <a:solidFill>
                  <a:schemeClr val="tx1"/>
                </a:solidFill>
                <a:latin typeface="Verdana"/>
                <a:cs typeface="Verdana"/>
              </a:rPr>
              <a:t>van Saksenlaan 10, 2593 HT </a:t>
            </a:r>
            <a:r>
              <a:rPr lang="nl-NL" sz="1000" dirty="0" smtClean="0">
                <a:solidFill>
                  <a:schemeClr val="tx1"/>
                </a:solidFill>
                <a:latin typeface="Verdana"/>
                <a:cs typeface="Verdana"/>
              </a:rPr>
              <a:t>The Hague. P.O. Box </a:t>
            </a:r>
            <a:r>
              <a:rPr lang="nl-NL" sz="1000" dirty="0">
                <a:solidFill>
                  <a:schemeClr val="tx1"/>
                </a:solidFill>
                <a:latin typeface="Verdana"/>
                <a:cs typeface="Verdana"/>
              </a:rPr>
              <a:t>93067, 2509 AB </a:t>
            </a:r>
            <a:r>
              <a:rPr lang="nl-NL" sz="1000" dirty="0" smtClean="0">
                <a:solidFill>
                  <a:schemeClr val="tx1"/>
                </a:solidFill>
                <a:latin typeface="Verdana"/>
                <a:cs typeface="Verdana"/>
              </a:rPr>
              <a:t>The Hague.</a:t>
            </a:r>
            <a:endParaRPr lang="en-US" sz="1000" dirty="0">
              <a:solidFill>
                <a:schemeClr val="tx1"/>
              </a:solidFill>
              <a:latin typeface="Verdana"/>
              <a:cs typeface="Verdana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nl-NL" sz="1000" dirty="0">
                <a:solidFill>
                  <a:schemeClr val="tx1"/>
                </a:solidFill>
                <a:latin typeface="Verdana"/>
                <a:cs typeface="Verdana"/>
              </a:rPr>
              <a:t>T </a:t>
            </a:r>
            <a:r>
              <a:rPr lang="nl-NL" sz="1000" dirty="0" smtClean="0">
                <a:solidFill>
                  <a:schemeClr val="tx1"/>
                </a:solidFill>
                <a:latin typeface="Verdana"/>
                <a:cs typeface="Verdana"/>
              </a:rPr>
              <a:t>+31 (0)70 </a:t>
            </a:r>
            <a:r>
              <a:rPr lang="nl-NL" sz="1000" dirty="0">
                <a:solidFill>
                  <a:schemeClr val="tx1"/>
                </a:solidFill>
                <a:latin typeface="Verdana"/>
                <a:cs typeface="Verdana"/>
              </a:rPr>
              <a:t>3446 484, F </a:t>
            </a:r>
            <a:r>
              <a:rPr lang="nl-NL" sz="1000" dirty="0" smtClean="0">
                <a:solidFill>
                  <a:schemeClr val="tx1"/>
                </a:solidFill>
                <a:latin typeface="Verdana"/>
                <a:cs typeface="Verdana"/>
              </a:rPr>
              <a:t>+31 (0)70 </a:t>
            </a:r>
            <a:r>
              <a:rPr lang="nl-NL" sz="1000" dirty="0">
                <a:solidFill>
                  <a:schemeClr val="tx1"/>
                </a:solidFill>
                <a:latin typeface="Verdana"/>
                <a:cs typeface="Verdana"/>
              </a:rPr>
              <a:t>3446 482, E </a:t>
            </a:r>
            <a:r>
              <a:rPr lang="nl-NL" sz="1000" dirty="0">
                <a:solidFill>
                  <a:schemeClr val="tx1"/>
                </a:solidFill>
                <a:latin typeface="Verdana"/>
                <a:cs typeface="Verdana"/>
                <a:hlinkClick r:id="rId3"/>
              </a:rPr>
              <a:t>info@</a:t>
            </a:r>
            <a:r>
              <a:rPr lang="nl-NL" sz="1000" dirty="0" smtClean="0">
                <a:solidFill>
                  <a:schemeClr val="tx1"/>
                </a:solidFill>
                <a:latin typeface="Verdana"/>
                <a:cs typeface="Verdana"/>
                <a:hlinkClick r:id="rId3"/>
              </a:rPr>
              <a:t>dans.knaw.nl</a:t>
            </a:r>
            <a:endParaRPr lang="en-US" sz="28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6383"/>
            <a:ext cx="8229600" cy="928907"/>
          </a:xfrm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483" y="3673365"/>
            <a:ext cx="8702565" cy="245279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  <a:lvl2pPr marL="457200" indent="0" algn="ctr">
              <a:buFontTx/>
              <a:buNone/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28-11-2011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E77C-2443-4247-8318-FC90116D11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28-11-2011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C700D-DF41-4C48-8887-3EF427A85B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28-11-2011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5AAF-5EC3-43D3-BD52-D51AC21F56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28-11-2011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8EFA-CA00-49A0-9BD6-0D008D34076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28-11-2011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18F1-1D86-42A0-92EA-72E59AA72D5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1246188" y="2192338"/>
            <a:ext cx="7262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Verdana" charset="0"/>
                <a:ea typeface="ＭＳ Ｐゴシック" charset="0"/>
                <a:cs typeface="Verdana" charset="0"/>
              </a:rPr>
              <a:t>Only use this slide to present a screenshot of an application. As no style is applied, the screenshot can take up the whole slide. For all other information please use the slide with preset style!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28-11-2011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A924-1CE7-4F43-9B4B-4301F29B80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28-11-2011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E291-E95A-40D9-A827-8C28D5FFD39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28-11-2011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57109B-8CFB-459B-8FE9-F8E318DAB8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1" name="Picture 6" descr="logo 2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07288" y="6403975"/>
            <a:ext cx="15430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0" r:id="rId4"/>
    <p:sldLayoutId id="2147483659" r:id="rId5"/>
    <p:sldLayoutId id="2147483658" r:id="rId6"/>
    <p:sldLayoutId id="2147483657" r:id="rId7"/>
    <p:sldLayoutId id="2147483664" r:id="rId8"/>
    <p:sldLayoutId id="2147483656" r:id="rId9"/>
    <p:sldLayoutId id="2147483655" r:id="rId10"/>
    <p:sldLayoutId id="2147483654" r:id="rId11"/>
    <p:sldLayoutId id="2147483653" r:id="rId12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Verdana"/>
          <a:ea typeface="ＭＳ Ｐゴシック" charset="0"/>
          <a:cs typeface="Verdan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Verdana"/>
          <a:ea typeface="ＭＳ Ｐゴシック" charset="0"/>
          <a:cs typeface="Verdan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Verdana"/>
          <a:ea typeface="ＭＳ Ｐゴシック" charset="0"/>
          <a:cs typeface="Verdan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narcis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hyperlink" Target="mailto:maarten.hoogerwerf@dans.knaw.n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7" descr="Logo 2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615406" y="2564606"/>
            <a:ext cx="687387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8"/>
          <p:cNvSpPr txBox="1">
            <a:spLocks noChangeArrowheads="1"/>
          </p:cNvSpPr>
          <p:nvPr/>
        </p:nvSpPr>
        <p:spPr bwMode="auto">
          <a:xfrm>
            <a:off x="1943100" y="-12700"/>
            <a:ext cx="72009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r>
              <a:rPr lang="en-US" sz="2400" i="1">
                <a:solidFill>
                  <a:srgbClr val="FF0000"/>
                </a:solidFill>
                <a:latin typeface="Verdana" pitchFamily="34" charset="0"/>
              </a:rPr>
              <a:t>Data Archiving and Networked Services</a:t>
            </a:r>
          </a:p>
          <a:p>
            <a:endParaRPr lang="en-US" sz="2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317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4889" dirty="0" smtClean="0">
                <a:latin typeface="Verdana" charset="0"/>
                <a:ea typeface="Verdana" charset="0"/>
                <a:cs typeface="Verdana" charset="0"/>
              </a:rPr>
              <a:t>Enhanced Publications in the Netherlands</a:t>
            </a:r>
            <a:r>
              <a:rPr lang="en-US" sz="4800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4800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n-US" sz="2667" dirty="0" smtClean="0">
                <a:latin typeface="Verdana" charset="0"/>
                <a:ea typeface="Verdana" charset="0"/>
                <a:cs typeface="Verdana" charset="0"/>
              </a:rPr>
              <a:t>A durable repository infrastructure</a:t>
            </a:r>
            <a:br>
              <a:rPr lang="en-US" sz="2667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n-US" sz="2667" dirty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2667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667" dirty="0" smtClean="0">
                <a:latin typeface="Verdana" charset="0"/>
                <a:ea typeface="Verdana" charset="0"/>
                <a:cs typeface="Verdana" charset="0"/>
              </a:rPr>
              <a:t>Maarten Hoogerwerf</a:t>
            </a:r>
            <a:r>
              <a:rPr lang="en-US" sz="2667" dirty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2667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667" dirty="0" smtClean="0">
                <a:latin typeface="Verdana" charset="0"/>
                <a:ea typeface="Verdana" charset="0"/>
                <a:cs typeface="Verdana" charset="0"/>
              </a:rPr>
              <a:t>Project Manager / Consultant</a:t>
            </a:r>
            <a:r>
              <a:rPr lang="en-US" sz="2667" dirty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2667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667" dirty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2667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667" dirty="0" smtClean="0">
                <a:latin typeface="Verdana" charset="0"/>
                <a:ea typeface="Verdana" charset="0"/>
                <a:cs typeface="Verdana" charset="0"/>
              </a:rPr>
              <a:t>SWIB11, </a:t>
            </a:r>
            <a:r>
              <a:rPr lang="en-US" sz="2700" dirty="0" smtClean="0">
                <a:latin typeface="Verdana" charset="0"/>
                <a:ea typeface="Verdana" charset="0"/>
                <a:cs typeface="Verdana" charset="0"/>
              </a:rPr>
              <a:t>ECO4R Workshop</a:t>
            </a:r>
            <a:br>
              <a:rPr lang="en-US" sz="2700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en-US" sz="2700" dirty="0" smtClean="0">
                <a:latin typeface="Verdana" charset="0"/>
                <a:ea typeface="Verdana" charset="0"/>
                <a:cs typeface="Verdana" charset="0"/>
              </a:rPr>
              <a:t>28 November 2011</a:t>
            </a:r>
            <a:endParaRPr lang="nl-NL" sz="2700" dirty="0" smtClean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6388" name="Picture 5" descr="eKBlogoB_clr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6763" y="5584825"/>
            <a:ext cx="1920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2638" y="5559425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LO surf found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5557838"/>
            <a:ext cx="16446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DatapluS</a:t>
            </a:r>
          </a:p>
        </p:txBody>
      </p:sp>
      <p:pic>
        <p:nvPicPr>
          <p:cNvPr id="5" name="Picture 4" descr="Screen shot 2011-11-25 at 1.34.53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6538" y="0"/>
            <a:ext cx="9115426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shot 2011-11-25 at 1.34.58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6538" y="0"/>
            <a:ext cx="9115426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Escape</a:t>
            </a:r>
          </a:p>
        </p:txBody>
      </p:sp>
      <p:pic>
        <p:nvPicPr>
          <p:cNvPr id="4" name="Picture 3" descr="Screen shot 2011-11-25 at 1.38.48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4775" y="-168275"/>
            <a:ext cx="8678863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1-11-25 at 1.39.08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4775" y="-168275"/>
            <a:ext cx="8678863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VPCross</a:t>
            </a:r>
          </a:p>
        </p:txBody>
      </p:sp>
      <p:pic>
        <p:nvPicPr>
          <p:cNvPr id="4" name="Picture 3" descr="Screen shot 2011-11-25 at 1.47.57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8913" y="-90488"/>
            <a:ext cx="8364538" cy="739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1-11-25 at 1.47.45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8913" y="-90488"/>
            <a:ext cx="8364538" cy="739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shot 2011-11-25 at 1.49.33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88913" y="-90488"/>
            <a:ext cx="8364538" cy="739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From bottom-up to top-down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963"/>
            <a:ext cx="8229600" cy="4013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do researchers need? </a:t>
            </a:r>
          </a:p>
          <a:p>
            <a:pPr lvl="1">
              <a:defRPr/>
            </a:pPr>
            <a:r>
              <a:rPr lang="en-US" dirty="0" smtClean="0"/>
              <a:t>Bottom-up: Many different wishes / interpretations 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How do we facilitate this in a sustainable way?</a:t>
            </a:r>
          </a:p>
          <a:p>
            <a:pPr lvl="1">
              <a:defRPr/>
            </a:pPr>
            <a:r>
              <a:rPr lang="en-US" dirty="0" smtClean="0"/>
              <a:t>Top-down: interoperability and durability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Enhanced Publications in </a:t>
            </a:r>
            <a:r>
              <a:rPr lang="en-US" dirty="0" err="1" smtClean="0"/>
              <a:t>Narcis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Durable Enhanced Publications</a:t>
            </a:r>
          </a:p>
          <a:p>
            <a:pPr lvl="1"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3041650"/>
            <a:ext cx="8229600" cy="928688"/>
          </a:xfrm>
        </p:spPr>
        <p:txBody>
          <a:bodyPr/>
          <a:lstStyle/>
          <a:p>
            <a:pPr algn="ctr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Enhanced Publications in Narcis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5979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Enhanced Publications in Narcis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3181" y="3764955"/>
          <a:ext cx="8229600" cy="156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Content Placeholder 2"/>
          <p:cNvSpPr txBox="1">
            <a:spLocks/>
          </p:cNvSpPr>
          <p:nvPr/>
        </p:nvSpPr>
        <p:spPr bwMode="auto">
          <a:xfrm>
            <a:off x="457200" y="2112963"/>
            <a:ext cx="8229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Verdana" pitchFamily="34" charset="0"/>
              </a:rPr>
              <a:t>Index and visualize the enhanced publications in research portal Narcis.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3041650"/>
            <a:ext cx="8229600" cy="928688"/>
          </a:xfrm>
        </p:spPr>
        <p:txBody>
          <a:bodyPr/>
          <a:lstStyle/>
          <a:p>
            <a:pPr algn="ctr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  <a:hlinkClick r:id="rId2"/>
              </a:rPr>
              <a:t>http://www.narcis.nl</a:t>
            </a:r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 </a:t>
            </a:r>
          </a:p>
        </p:txBody>
      </p:sp>
      <p:pic>
        <p:nvPicPr>
          <p:cNvPr id="6" name="Picture 5" descr="Screen shot 2011-11-27 at 6.51.53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1463" y="-180975"/>
            <a:ext cx="9713913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1-11-27 at 6.53.03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7013" y="-161925"/>
            <a:ext cx="9582151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5979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Enhanced Publications in Narcis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2112963"/>
            <a:ext cx="8229600" cy="4013200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Observations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Most enhancements live outside repository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No single way to discover resource maps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Some resource maps contain invalid RDF 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Some resource maps not displayed correctly</a:t>
            </a:r>
          </a:p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Need body / organization to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Define enhanced publication standards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Validate standards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Promote standards</a:t>
            </a:r>
          </a:p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(…or is there a smarter ‘Linked Data’ way?)</a:t>
            </a:r>
          </a:p>
          <a:p>
            <a:pPr lvl="2"/>
            <a:endParaRPr lang="en-US" smtClean="0">
              <a:latin typeface="Verdana" pitchFamily="34" charset="0"/>
              <a:ea typeface="ＭＳ Ｐゴシック"/>
              <a:cs typeface="Verdana" pitchFamily="34" charset="0"/>
            </a:endParaRPr>
          </a:p>
          <a:p>
            <a:endParaRPr lang="en-US" smtClean="0">
              <a:latin typeface="Verdana" pitchFamily="34" charset="0"/>
              <a:ea typeface="ＭＳ Ｐゴシック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3041650"/>
            <a:ext cx="8229600" cy="928688"/>
          </a:xfrm>
        </p:spPr>
        <p:txBody>
          <a:bodyPr/>
          <a:lstStyle/>
          <a:p>
            <a:pPr algn="ctr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Durable Enhanced Publications</a:t>
            </a:r>
            <a:b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</a:br>
            <a:r>
              <a:rPr lang="en-US" sz="2800" smtClean="0">
                <a:latin typeface="Verdana" pitchFamily="34" charset="0"/>
                <a:ea typeface="ＭＳ Ｐゴシック"/>
                <a:cs typeface="Verdana" pitchFamily="34" charset="0"/>
              </a:rPr>
              <a:t>(preliminary results)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Durable Enhanced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963"/>
            <a:ext cx="8229600" cy="5524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How can we ensure long-term scientific integrity?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6013" y="2665413"/>
            <a:ext cx="3900487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957513"/>
            <a:ext cx="8229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Or…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963"/>
            <a:ext cx="8229600" cy="4013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State of the art in Netherlands</a:t>
            </a:r>
          </a:p>
          <a:p>
            <a:pPr lvl="1">
              <a:defRPr/>
            </a:pPr>
            <a:r>
              <a:rPr lang="en-US" dirty="0" err="1" smtClean="0"/>
              <a:t>SURFshare</a:t>
            </a:r>
            <a:r>
              <a:rPr lang="en-US" dirty="0" smtClean="0"/>
              <a:t> and the Enhanced Publication tender projects</a:t>
            </a:r>
          </a:p>
          <a:p>
            <a:pPr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Experience with interoperability</a:t>
            </a:r>
          </a:p>
          <a:p>
            <a:pPr lvl="1">
              <a:defRPr/>
            </a:pPr>
            <a:r>
              <a:rPr lang="en-US" dirty="0" smtClean="0"/>
              <a:t>Enhanced Publications in </a:t>
            </a:r>
            <a:r>
              <a:rPr lang="en-US" dirty="0" err="1" smtClean="0"/>
              <a:t>Narcis</a:t>
            </a:r>
            <a:r>
              <a:rPr lang="en-US" dirty="0" smtClean="0"/>
              <a:t> research portal </a:t>
            </a:r>
          </a:p>
          <a:p>
            <a:pPr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Experience with durability</a:t>
            </a:r>
          </a:p>
          <a:p>
            <a:pPr lvl="1">
              <a:defRPr/>
            </a:pPr>
            <a:r>
              <a:rPr lang="en-US" dirty="0" smtClean="0"/>
              <a:t>Durable Enhanced Publications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Challenging heterogeneity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2112963"/>
            <a:ext cx="8229600" cy="4013200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Level of integration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Metadata, reference, link, embed</a:t>
            </a:r>
          </a:p>
          <a:p>
            <a:pPr lvl="1"/>
            <a:endParaRPr lang="en-US" smtClean="0">
              <a:latin typeface="Verdana" pitchFamily="34" charset="0"/>
              <a:ea typeface="ＭＳ Ｐゴシック"/>
              <a:cs typeface="Verdana" pitchFamily="34" charset="0"/>
            </a:endParaRPr>
          </a:p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Level of commitment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Web, Institutional Repository, LTP archive</a:t>
            </a:r>
          </a:p>
          <a:p>
            <a:pPr lvl="1"/>
            <a:endParaRPr lang="en-US" smtClean="0">
              <a:latin typeface="Verdana" pitchFamily="34" charset="0"/>
              <a:ea typeface="ＭＳ Ｐゴシック"/>
              <a:cs typeface="Verdana" pitchFamily="34" charset="0"/>
            </a:endParaRPr>
          </a:p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Level of reference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Start page, metadata, data file, fragments, visualized</a:t>
            </a:r>
          </a:p>
          <a:p>
            <a:pPr lvl="1"/>
            <a:endParaRPr lang="en-US" smtClean="0">
              <a:latin typeface="Verdana" pitchFamily="34" charset="0"/>
              <a:ea typeface="ＭＳ Ｐゴシック"/>
              <a:cs typeface="Verdana" pitchFamily="34" charset="0"/>
            </a:endParaRPr>
          </a:p>
          <a:p>
            <a:pPr lvl="1"/>
            <a:endParaRPr lang="en-US" smtClean="0">
              <a:latin typeface="Verdana" pitchFamily="34" charset="0"/>
              <a:ea typeface="ＭＳ Ｐゴシック"/>
              <a:cs typeface="Verdana" pitchFamily="34" charset="0"/>
            </a:endParaRPr>
          </a:p>
          <a:p>
            <a:endParaRPr lang="en-US" smtClean="0">
              <a:latin typeface="Verdana" pitchFamily="34" charset="0"/>
              <a:ea typeface="ＭＳ Ｐゴシック"/>
              <a:cs typeface="Verdana" pitchFamily="34" charset="0"/>
            </a:endParaRPr>
          </a:p>
          <a:p>
            <a:endParaRPr lang="en-US" smtClean="0">
              <a:latin typeface="Verdana" pitchFamily="34" charset="0"/>
              <a:ea typeface="ＭＳ Ｐゴシック"/>
              <a:cs typeface="Verdana" pitchFamily="34" charset="0"/>
            </a:endParaRPr>
          </a:p>
          <a:p>
            <a:endParaRPr lang="en-US" smtClean="0">
              <a:latin typeface="Verdana" pitchFamily="34" charset="0"/>
              <a:ea typeface="ＭＳ Ｐゴシック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Level of integration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90510" y="2054159"/>
          <a:ext cx="8296290" cy="460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Level of commitment</a:t>
            </a:r>
          </a:p>
        </p:txBody>
      </p:sp>
      <p:sp>
        <p:nvSpPr>
          <p:cNvPr id="12" name="Document 11"/>
          <p:cNvSpPr/>
          <p:nvPr/>
        </p:nvSpPr>
        <p:spPr>
          <a:xfrm>
            <a:off x="803275" y="2324100"/>
            <a:ext cx="1081088" cy="119697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Pub</a:t>
            </a:r>
            <a:endParaRPr lang="en-US" b="1" dirty="0"/>
          </a:p>
        </p:txBody>
      </p:sp>
      <p:sp>
        <p:nvSpPr>
          <p:cNvPr id="13" name="Document 12"/>
          <p:cNvSpPr/>
          <p:nvPr/>
        </p:nvSpPr>
        <p:spPr>
          <a:xfrm>
            <a:off x="2678113" y="2324100"/>
            <a:ext cx="1081087" cy="119697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Video</a:t>
            </a:r>
            <a:endParaRPr lang="en-US" b="1" dirty="0"/>
          </a:p>
        </p:txBody>
      </p:sp>
      <p:sp>
        <p:nvSpPr>
          <p:cNvPr id="22" name="Document 21"/>
          <p:cNvSpPr/>
          <p:nvPr/>
        </p:nvSpPr>
        <p:spPr>
          <a:xfrm>
            <a:off x="1597025" y="4929188"/>
            <a:ext cx="1081088" cy="1196975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Resource</a:t>
            </a:r>
          </a:p>
          <a:p>
            <a:pPr algn="ctr">
              <a:defRPr/>
            </a:pPr>
            <a:r>
              <a:rPr lang="en-US" b="1" dirty="0"/>
              <a:t>Map</a:t>
            </a:r>
            <a:endParaRPr lang="en-US" b="1" dirty="0"/>
          </a:p>
        </p:txBody>
      </p:sp>
      <p:cxnSp>
        <p:nvCxnSpPr>
          <p:cNvPr id="23" name="Curved Connector 22"/>
          <p:cNvCxnSpPr>
            <a:stCxn id="22" idx="0"/>
            <a:endCxn id="12" idx="2"/>
          </p:cNvCxnSpPr>
          <p:nvPr/>
        </p:nvCxnSpPr>
        <p:spPr>
          <a:xfrm rot="16200000" flipV="1">
            <a:off x="996950" y="3789363"/>
            <a:ext cx="1487488" cy="792162"/>
          </a:xfrm>
          <a:prstGeom prst="curvedConnector3">
            <a:avLst>
              <a:gd name="adj1" fmla="val 35182"/>
            </a:avLst>
          </a:prstGeom>
          <a:ln>
            <a:tailEnd type="triangle" w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22" idx="0"/>
            <a:endCxn id="13" idx="2"/>
          </p:cNvCxnSpPr>
          <p:nvPr/>
        </p:nvCxnSpPr>
        <p:spPr>
          <a:xfrm rot="5400000" flipH="1" flipV="1">
            <a:off x="1933575" y="3644900"/>
            <a:ext cx="1487488" cy="1081088"/>
          </a:xfrm>
          <a:prstGeom prst="curvedConnector3">
            <a:avLst>
              <a:gd name="adj1" fmla="val 34477"/>
            </a:avLst>
          </a:prstGeom>
          <a:ln>
            <a:tailEnd type="triangle" w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376738" y="2324100"/>
            <a:ext cx="4679950" cy="38020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Data Seal of Approval:</a:t>
            </a:r>
            <a:endParaRPr lang="en-US" dirty="0"/>
          </a:p>
          <a:p>
            <a:pPr>
              <a:defRPr/>
            </a:pPr>
            <a:r>
              <a:rPr lang="en-US" dirty="0" smtClean="0"/>
              <a:t>Trusted Digital Repository</a:t>
            </a:r>
          </a:p>
          <a:p>
            <a:pPr>
              <a:defRPr/>
            </a:pPr>
            <a:r>
              <a:rPr lang="en-US" dirty="0" smtClean="0"/>
              <a:t>Usable / durable formats</a:t>
            </a:r>
          </a:p>
          <a:p>
            <a:pPr>
              <a:defRPr/>
            </a:pPr>
            <a:r>
              <a:rPr lang="en-US" dirty="0" smtClean="0"/>
              <a:t>Sufficient metadata</a:t>
            </a:r>
          </a:p>
          <a:p>
            <a:pPr>
              <a:defRPr/>
            </a:pPr>
            <a:r>
              <a:rPr lang="en-US" dirty="0" smtClean="0"/>
              <a:t>Clear usage conditions</a:t>
            </a:r>
          </a:p>
          <a:p>
            <a:pPr>
              <a:defRPr/>
            </a:pPr>
            <a:r>
              <a:rPr lang="en-US" dirty="0" smtClean="0"/>
              <a:t>Persistent identifiers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cxnSp>
        <p:nvCxnSpPr>
          <p:cNvPr id="55" name="Curved Connector 54"/>
          <p:cNvCxnSpPr>
            <a:stCxn id="12" idx="2"/>
          </p:cNvCxnSpPr>
          <p:nvPr/>
        </p:nvCxnSpPr>
        <p:spPr>
          <a:xfrm rot="16200000" flipH="1">
            <a:off x="2140744" y="2645569"/>
            <a:ext cx="79375" cy="1671637"/>
          </a:xfrm>
          <a:prstGeom prst="curvedConnector4">
            <a:avLst>
              <a:gd name="adj1" fmla="val 288976"/>
              <a:gd name="adj2" fmla="val 101435"/>
            </a:avLst>
          </a:prstGeom>
          <a:ln>
            <a:tailEnd type="triangle" w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2233" name="Picture 5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8113" y="892175"/>
            <a:ext cx="13858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Observations (preliminary!)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6413" y="2030413"/>
          <a:ext cx="7726362" cy="35829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2509"/>
                <a:gridCol w="580498"/>
                <a:gridCol w="580498"/>
                <a:gridCol w="1206371"/>
                <a:gridCol w="681646"/>
                <a:gridCol w="563431"/>
                <a:gridCol w="1154556"/>
                <a:gridCol w="1236021"/>
              </a:tblGrid>
              <a:tr h="4309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TDP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Format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Metadata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3713">
                <a:tc>
                  <a:txBody>
                    <a:bodyPr/>
                    <a:lstStyle/>
                    <a:p>
                      <a:r>
                        <a:rPr lang="en-US" dirty="0" smtClean="0"/>
                        <a:t>Journal of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Archaeology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t.b.d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63002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DatapluS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t.b.d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577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Proefschriften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baseline="0" dirty="0" smtClean="0"/>
                        <a:t>Plus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t.b.d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</a:tr>
              <a:tr h="57332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VPCross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t.b.d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651421">
                <a:tc>
                  <a:txBody>
                    <a:bodyPr/>
                    <a:lstStyle/>
                    <a:p>
                      <a:r>
                        <a:rPr lang="en-US" dirty="0" smtClean="0"/>
                        <a:t>3TU.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Datacentrum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t.b.d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Recommendations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2112963"/>
            <a:ext cx="8229600" cy="4013200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LTP Archives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Support granularity: datasets, files and fragments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Clear access structures: authentication, legal issues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Unify archives: Unify interface, divide responsibilities</a:t>
            </a:r>
          </a:p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Publishers (of Enh. Pub.)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Data availability policy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Beware of advanced features / visualizations</a:t>
            </a:r>
          </a:p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Authors</a:t>
            </a:r>
          </a:p>
          <a:p>
            <a:pPr lvl="1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Deposit data</a:t>
            </a:r>
          </a:p>
          <a:p>
            <a:pPr lvl="1"/>
            <a:endParaRPr lang="en-US" smtClean="0">
              <a:latin typeface="Verdana" pitchFamily="34" charset="0"/>
              <a:ea typeface="ＭＳ Ｐゴシック"/>
              <a:cs typeface="Verdana" pitchFamily="34" charset="0"/>
            </a:endParaRPr>
          </a:p>
          <a:p>
            <a:pPr lvl="1"/>
            <a:endParaRPr lang="en-US" smtClean="0">
              <a:latin typeface="Verdana" pitchFamily="34" charset="0"/>
              <a:ea typeface="ＭＳ Ｐゴシック"/>
              <a:cs typeface="Verdana" pitchFamily="34" charset="0"/>
            </a:endParaRPr>
          </a:p>
          <a:p>
            <a:pPr lvl="1"/>
            <a:endParaRPr lang="en-US" smtClean="0">
              <a:latin typeface="Verdana" pitchFamily="34" charset="0"/>
              <a:ea typeface="ＭＳ Ｐゴシック"/>
              <a:cs typeface="Verdana" pitchFamily="34" charset="0"/>
            </a:endParaRPr>
          </a:p>
          <a:p>
            <a:endParaRPr lang="en-US" smtClean="0">
              <a:latin typeface="Verdana" pitchFamily="34" charset="0"/>
              <a:ea typeface="ＭＳ Ｐゴシック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963"/>
            <a:ext cx="8229600" cy="4013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State of the art in the Netherlands</a:t>
            </a:r>
          </a:p>
          <a:p>
            <a:pPr marL="857250" lvl="1" indent="-457200">
              <a:defRPr/>
            </a:pPr>
            <a:r>
              <a:rPr lang="en-US" dirty="0" smtClean="0"/>
              <a:t>A wide range if interpretations by researchers and repositories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Experience with usability</a:t>
            </a:r>
          </a:p>
          <a:p>
            <a:pPr marL="857250" lvl="1" indent="-457200">
              <a:defRPr/>
            </a:pPr>
            <a:r>
              <a:rPr lang="en-US" dirty="0" smtClean="0"/>
              <a:t>Need more strict resource map ‘application profile’</a:t>
            </a:r>
          </a:p>
          <a:p>
            <a:pPr marL="857250" lvl="1" indent="-457200">
              <a:defRPr/>
            </a:pPr>
            <a:r>
              <a:rPr lang="en-US" dirty="0" smtClean="0"/>
              <a:t>Need validation of resource maps</a:t>
            </a:r>
          </a:p>
          <a:p>
            <a:pPr marL="857250" lvl="1" indent="-457200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Experience with durability</a:t>
            </a:r>
          </a:p>
          <a:p>
            <a:pPr marL="857250" lvl="1" indent="-457200">
              <a:defRPr/>
            </a:pPr>
            <a:r>
              <a:rPr lang="en-US" dirty="0" smtClean="0"/>
              <a:t>Need for clear data deposit- and access facilities</a:t>
            </a:r>
          </a:p>
          <a:p>
            <a:pPr marL="857250" lvl="1" indent="-457200">
              <a:defRPr/>
            </a:pPr>
            <a:r>
              <a:rPr lang="en-US" dirty="0"/>
              <a:t>Need for clear data deposit- and access </a:t>
            </a:r>
            <a:r>
              <a:rPr lang="en-US" dirty="0" smtClean="0"/>
              <a:t>policy</a:t>
            </a:r>
            <a:endParaRPr lang="en-US" dirty="0"/>
          </a:p>
          <a:p>
            <a:pPr marL="857250" lvl="1" indent="-457200">
              <a:defRPr/>
            </a:pPr>
            <a:endParaRPr lang="en-US" dirty="0" smtClean="0"/>
          </a:p>
          <a:p>
            <a:pPr marL="857250" lvl="1" indent="-457200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1906588"/>
            <a:ext cx="8229600" cy="928687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Thank you for your attention</a:t>
            </a:r>
          </a:p>
        </p:txBody>
      </p:sp>
      <p:sp>
        <p:nvSpPr>
          <p:cNvPr id="60419" name="Subtitle 2"/>
          <p:cNvSpPr>
            <a:spLocks noGrp="1"/>
          </p:cNvSpPr>
          <p:nvPr>
            <p:ph idx="1"/>
          </p:nvPr>
        </p:nvSpPr>
        <p:spPr>
          <a:xfrm>
            <a:off x="236538" y="3673475"/>
            <a:ext cx="8702675" cy="2452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For more information please contact </a:t>
            </a:r>
          </a:p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  <a:hlinkClick r:id="rId4"/>
              </a:rPr>
              <a:t>maarten.hoogerwerf@dans.knaw.nl</a:t>
            </a:r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 </a:t>
            </a:r>
          </a:p>
          <a:p>
            <a:endParaRPr lang="en-US" smtClean="0">
              <a:latin typeface="Verdana" pitchFamily="34" charset="0"/>
              <a:ea typeface="ＭＳ Ｐゴシック"/>
              <a:cs typeface="Verdana" pitchFamily="34" charset="0"/>
            </a:endParaRPr>
          </a:p>
          <a:p>
            <a:endParaRPr lang="en-US" smtClean="0">
              <a:latin typeface="Verdana" pitchFamily="34" charset="0"/>
              <a:ea typeface="ＭＳ Ｐゴシック"/>
              <a:cs typeface="Verdana" pitchFamily="34" charset="0"/>
            </a:endParaRPr>
          </a:p>
        </p:txBody>
      </p:sp>
      <p:pic>
        <p:nvPicPr>
          <p:cNvPr id="60420" name="Picture 4" descr="eKBlogoB_clr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3475" y="5946775"/>
            <a:ext cx="156051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3475" y="5603875"/>
            <a:ext cx="157003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9" descr="LO surf founda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3475" y="5141913"/>
            <a:ext cx="15462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1650"/>
            <a:ext cx="8229600" cy="928688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State of the art</a:t>
            </a:r>
            <a:br>
              <a:rPr lang="en-US" dirty="0" smtClean="0"/>
            </a:b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(in a nutshell)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8388" y="3409950"/>
            <a:ext cx="203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8011" y="-18985"/>
            <a:ext cx="5711177" cy="6858000"/>
          </a:xfrm>
          <a:prstGeom prst="rect">
            <a:avLst/>
          </a:prstGeom>
        </p:spPr>
      </p:pic>
      <p:pic>
        <p:nvPicPr>
          <p:cNvPr id="9" name="Picture 8" descr="eKBlogoB_clr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0" y="2535238"/>
            <a:ext cx="19208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385888"/>
            <a:ext cx="2082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4065588" y="2832100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54488" y="2749550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41688" y="4114800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63988" y="4762500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87888" y="4953000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11788" y="6604000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75388" y="3949700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92888" y="711200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24388" y="3657600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32400" y="3708400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11788" y="4197350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30538" y="3613150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3838" y="2736850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532188" y="3314700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53100" y="2809875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19750" y="2344738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78188" y="3781425"/>
            <a:ext cx="190500" cy="190500"/>
          </a:xfrm>
          <a:prstGeom prst="ellipse">
            <a:avLst/>
          </a:prstGeom>
          <a:solidFill>
            <a:srgbClr val="EF80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94025" y="3733800"/>
            <a:ext cx="190500" cy="1905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368675" y="3829050"/>
            <a:ext cx="190500" cy="1905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3" y="5981700"/>
            <a:ext cx="17414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>
            <a:stCxn id="25" idx="3"/>
          </p:cNvCxnSpPr>
          <p:nvPr/>
        </p:nvCxnSpPr>
        <p:spPr>
          <a:xfrm flipH="1">
            <a:off x="4878388" y="873125"/>
            <a:ext cx="1743075" cy="2536825"/>
          </a:xfrm>
          <a:prstGeom prst="straightConnector1">
            <a:avLst/>
          </a:prstGeom>
          <a:ln>
            <a:solidFill>
              <a:srgbClr val="EF8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4"/>
          </p:cNvCxnSpPr>
          <p:nvPr/>
        </p:nvCxnSpPr>
        <p:spPr>
          <a:xfrm flipH="1">
            <a:off x="4878388" y="2535238"/>
            <a:ext cx="836612" cy="874712"/>
          </a:xfrm>
          <a:prstGeom prst="straightConnector1">
            <a:avLst/>
          </a:prstGeom>
          <a:ln>
            <a:solidFill>
              <a:srgbClr val="EF8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4" idx="1"/>
          </p:cNvCxnSpPr>
          <p:nvPr/>
        </p:nvCxnSpPr>
        <p:spPr>
          <a:xfrm flipH="1" flipV="1">
            <a:off x="4878388" y="3409950"/>
            <a:ext cx="1425575" cy="568325"/>
          </a:xfrm>
          <a:prstGeom prst="straightConnector1">
            <a:avLst/>
          </a:prstGeom>
          <a:ln>
            <a:solidFill>
              <a:srgbClr val="EF8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8" idx="0"/>
          </p:cNvCxnSpPr>
          <p:nvPr/>
        </p:nvCxnSpPr>
        <p:spPr>
          <a:xfrm flipH="1" flipV="1">
            <a:off x="4851400" y="3409950"/>
            <a:ext cx="655638" cy="787400"/>
          </a:xfrm>
          <a:prstGeom prst="straightConnector1">
            <a:avLst/>
          </a:prstGeom>
          <a:ln>
            <a:solidFill>
              <a:srgbClr val="EF8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3" idx="0"/>
          </p:cNvCxnSpPr>
          <p:nvPr/>
        </p:nvCxnSpPr>
        <p:spPr>
          <a:xfrm flipH="1" flipV="1">
            <a:off x="4878388" y="3409950"/>
            <a:ext cx="628650" cy="3194050"/>
          </a:xfrm>
          <a:prstGeom prst="straightConnector1">
            <a:avLst/>
          </a:prstGeom>
          <a:ln>
            <a:solidFill>
              <a:srgbClr val="EF8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2" idx="7"/>
          </p:cNvCxnSpPr>
          <p:nvPr/>
        </p:nvCxnSpPr>
        <p:spPr>
          <a:xfrm flipV="1">
            <a:off x="4851400" y="3505200"/>
            <a:ext cx="26988" cy="1476375"/>
          </a:xfrm>
          <a:prstGeom prst="straightConnector1">
            <a:avLst/>
          </a:prstGeom>
          <a:ln>
            <a:solidFill>
              <a:srgbClr val="EF8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1" idx="7"/>
          </p:cNvCxnSpPr>
          <p:nvPr/>
        </p:nvCxnSpPr>
        <p:spPr>
          <a:xfrm flipV="1">
            <a:off x="4127500" y="3409950"/>
            <a:ext cx="687388" cy="1381125"/>
          </a:xfrm>
          <a:prstGeom prst="straightConnector1">
            <a:avLst/>
          </a:prstGeom>
          <a:ln>
            <a:solidFill>
              <a:srgbClr val="EF8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6"/>
          </p:cNvCxnSpPr>
          <p:nvPr/>
        </p:nvCxnSpPr>
        <p:spPr>
          <a:xfrm>
            <a:off x="4344988" y="2844800"/>
            <a:ext cx="636587" cy="565150"/>
          </a:xfrm>
          <a:prstGeom prst="straightConnector1">
            <a:avLst/>
          </a:prstGeom>
          <a:ln>
            <a:solidFill>
              <a:srgbClr val="EF8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0" idx="5"/>
          </p:cNvCxnSpPr>
          <p:nvPr/>
        </p:nvCxnSpPr>
        <p:spPr>
          <a:xfrm>
            <a:off x="4197350" y="2898775"/>
            <a:ext cx="681038" cy="511175"/>
          </a:xfrm>
          <a:prstGeom prst="straightConnector1">
            <a:avLst/>
          </a:prstGeom>
          <a:ln>
            <a:solidFill>
              <a:srgbClr val="EF8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8" idx="5"/>
          </p:cNvCxnSpPr>
          <p:nvPr/>
        </p:nvCxnSpPr>
        <p:spPr>
          <a:xfrm>
            <a:off x="4229100" y="2994025"/>
            <a:ext cx="585788" cy="415925"/>
          </a:xfrm>
          <a:prstGeom prst="straightConnector1">
            <a:avLst/>
          </a:prstGeom>
          <a:ln>
            <a:solidFill>
              <a:srgbClr val="EF8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1" idx="6"/>
          </p:cNvCxnSpPr>
          <p:nvPr/>
        </p:nvCxnSpPr>
        <p:spPr>
          <a:xfrm flipV="1">
            <a:off x="3722688" y="3387725"/>
            <a:ext cx="1155700" cy="22225"/>
          </a:xfrm>
          <a:prstGeom prst="straightConnector1">
            <a:avLst/>
          </a:prstGeom>
          <a:ln>
            <a:solidFill>
              <a:srgbClr val="EF8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34" idx="7"/>
          </p:cNvCxnSpPr>
          <p:nvPr/>
        </p:nvCxnSpPr>
        <p:spPr>
          <a:xfrm flipV="1">
            <a:off x="3441700" y="3409950"/>
            <a:ext cx="1436688" cy="398463"/>
          </a:xfrm>
          <a:prstGeom prst="straightConnector1">
            <a:avLst/>
          </a:prstGeom>
          <a:ln>
            <a:solidFill>
              <a:srgbClr val="EF8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29" idx="1"/>
          </p:cNvCxnSpPr>
          <p:nvPr/>
        </p:nvCxnSpPr>
        <p:spPr>
          <a:xfrm flipV="1">
            <a:off x="3059113" y="3409950"/>
            <a:ext cx="1819275" cy="231775"/>
          </a:xfrm>
          <a:prstGeom prst="straightConnector1">
            <a:avLst/>
          </a:prstGeom>
          <a:ln>
            <a:solidFill>
              <a:srgbClr val="EF8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0" idx="6"/>
          </p:cNvCxnSpPr>
          <p:nvPr/>
        </p:nvCxnSpPr>
        <p:spPr>
          <a:xfrm flipV="1">
            <a:off x="3532188" y="3409950"/>
            <a:ext cx="1282700" cy="800100"/>
          </a:xfrm>
          <a:prstGeom prst="straightConnector1">
            <a:avLst/>
          </a:prstGeom>
          <a:ln>
            <a:solidFill>
              <a:srgbClr val="EF8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32" idx="2"/>
          </p:cNvCxnSpPr>
          <p:nvPr/>
        </p:nvCxnSpPr>
        <p:spPr>
          <a:xfrm flipH="1">
            <a:off x="4878388" y="2905125"/>
            <a:ext cx="874712" cy="482600"/>
          </a:xfrm>
          <a:prstGeom prst="straightConnector1">
            <a:avLst/>
          </a:prstGeom>
          <a:ln>
            <a:solidFill>
              <a:srgbClr val="EF801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25788" y="3543300"/>
            <a:ext cx="190500" cy="1905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52750" y="6056313"/>
            <a:ext cx="130333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6" name="Straight Arrow Connector 115"/>
          <p:cNvCxnSpPr>
            <a:endCxn id="37" idx="7"/>
          </p:cNvCxnSpPr>
          <p:nvPr/>
        </p:nvCxnSpPr>
        <p:spPr>
          <a:xfrm flipH="1">
            <a:off x="3157538" y="3409950"/>
            <a:ext cx="1720850" cy="352425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>
            <a:off x="3532188" y="3409950"/>
            <a:ext cx="1449387" cy="257175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2365375" y="3409950"/>
            <a:ext cx="2322513" cy="264636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38" idx="6"/>
          </p:cNvCxnSpPr>
          <p:nvPr/>
        </p:nvCxnSpPr>
        <p:spPr>
          <a:xfrm flipV="1">
            <a:off x="3559175" y="3455988"/>
            <a:ext cx="1408113" cy="46831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36" idx="6"/>
          </p:cNvCxnSpPr>
          <p:nvPr/>
        </p:nvCxnSpPr>
        <p:spPr>
          <a:xfrm flipV="1">
            <a:off x="3316288" y="3455988"/>
            <a:ext cx="1665287" cy="18256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917950" y="3067050"/>
            <a:ext cx="2025650" cy="741363"/>
            <a:chOff x="4063999" y="3779836"/>
            <a:chExt cx="2438149" cy="891821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4063999" y="3779836"/>
              <a:ext cx="2438149" cy="891821"/>
            </a:xfrm>
            <a:prstGeom prst="roundRect">
              <a:avLst>
                <a:gd name="adj" fmla="val 16667"/>
              </a:avLst>
            </a:prstGeom>
            <a:solidFill>
              <a:srgbClr val="EE801B"/>
            </a:solidFill>
            <a:ln w="12700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lIns="46800" rIns="46800" bIns="226800" anchor="b" anchorCtr="1"/>
            <a:lstStyle/>
            <a:p>
              <a:pPr algn="ctr" defTabSz="914400" eaLnBrk="0" fontAlgn="auto" hangingPunct="0">
                <a:lnSpc>
                  <a:spcPct val="110000"/>
                </a:lnSpc>
                <a:spcAft>
                  <a:spcPts val="0"/>
                </a:spcAft>
                <a:defRPr/>
              </a:pPr>
              <a:endParaRPr lang="nl-NL" sz="2000" kern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0532" name="Picture 9" descr="LO surf foundatio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81491" y="3926016"/>
              <a:ext cx="2187575" cy="574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663" y="2151063"/>
            <a:ext cx="18843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152400" y="1017588"/>
            <a:ext cx="3482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&gt; 25 institutional repositories</a:t>
            </a: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6592888" y="4265613"/>
            <a:ext cx="25273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MPEG21-DIDL + MODS</a:t>
            </a:r>
          </a:p>
          <a:p>
            <a:r>
              <a:rPr lang="en-US"/>
              <a:t>- URN:NBN</a:t>
            </a:r>
          </a:p>
          <a:p>
            <a:r>
              <a:rPr lang="en-US"/>
              <a:t>- Digital Author Identifier</a:t>
            </a:r>
          </a:p>
          <a:p>
            <a:r>
              <a:rPr lang="en-US"/>
              <a:t>- Data Seal of Approval</a:t>
            </a:r>
          </a:p>
          <a:p>
            <a:r>
              <a:rPr lang="en-US"/>
              <a:t>- OAI-PMH</a:t>
            </a:r>
          </a:p>
          <a:p>
            <a:r>
              <a:rPr lang="en-US"/>
              <a:t>- SRU/SRW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6" grpId="0" animBg="1"/>
      <p:bldP spid="139" grpId="0"/>
      <p:bldP spid="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Enhanced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2963"/>
            <a:ext cx="3738563" cy="40132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Why?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000" dirty="0" smtClean="0"/>
              <a:t>Authors publish online and want to attach or integrate research data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Repositories want to connect publications with research data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48238" y="2112963"/>
            <a:ext cx="3738562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What?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000" dirty="0" smtClean="0"/>
              <a:t>Definition DRIVER II: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i="1" dirty="0"/>
              <a:t>Enhanced publications are compound digital objects which combine different but related web resources. The basis </a:t>
            </a:r>
            <a:r>
              <a:rPr lang="en-US" sz="1800" i="1" dirty="0" smtClean="0"/>
              <a:t>is </a:t>
            </a:r>
            <a:r>
              <a:rPr lang="en-US" sz="1800" i="1" dirty="0"/>
              <a:t>a traditional academic </a:t>
            </a:r>
            <a:r>
              <a:rPr lang="en-US" sz="1800" i="1" dirty="0" smtClean="0"/>
              <a:t>publication.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3041650"/>
            <a:ext cx="8229600" cy="928688"/>
          </a:xfrm>
        </p:spPr>
        <p:txBody>
          <a:bodyPr/>
          <a:lstStyle/>
          <a:p>
            <a:pPr algn="ctr"/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876300"/>
            <a:ext cx="8251825" cy="1143000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Enhanced Publications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73063" y="2825750"/>
            <a:ext cx="3521075" cy="279241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2008/2009</a:t>
            </a:r>
          </a:p>
          <a:p>
            <a:pPr lvl="1">
              <a:defRPr/>
            </a:pPr>
            <a:r>
              <a:rPr lang="en-US" dirty="0" smtClean="0"/>
              <a:t>JALC</a:t>
            </a:r>
          </a:p>
          <a:p>
            <a:pPr lvl="1">
              <a:defRPr/>
            </a:pPr>
            <a:r>
              <a:rPr lang="en-US" dirty="0" err="1" smtClean="0"/>
              <a:t>DatapluS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Escape</a:t>
            </a:r>
          </a:p>
          <a:p>
            <a:pPr lvl="1">
              <a:defRPr/>
            </a:pPr>
            <a:r>
              <a:rPr lang="en-US" dirty="0" err="1" smtClean="0"/>
              <a:t>ProefschriftenPlus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Veteran Tapes VP</a:t>
            </a:r>
          </a:p>
          <a:p>
            <a:pPr lvl="1">
              <a:defRPr/>
            </a:pPr>
            <a:r>
              <a:rPr lang="en-US" dirty="0" smtClean="0"/>
              <a:t>CORF/OA+</a:t>
            </a:r>
          </a:p>
          <a:p>
            <a:pPr lvl="1">
              <a:defRPr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071938" y="2825750"/>
            <a:ext cx="4818062" cy="279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2010/2011</a:t>
            </a:r>
          </a:p>
          <a:p>
            <a:pPr lvl="1">
              <a:defRPr/>
            </a:pPr>
            <a:r>
              <a:rPr lang="en-US" dirty="0" smtClean="0"/>
              <a:t>Open Data and Publications</a:t>
            </a:r>
          </a:p>
          <a:p>
            <a:pPr lvl="1">
              <a:defRPr/>
            </a:pPr>
            <a:r>
              <a:rPr lang="en-US" dirty="0" err="1" smtClean="0"/>
              <a:t>Lenguas</a:t>
            </a:r>
            <a:r>
              <a:rPr lang="en-US" dirty="0" smtClean="0"/>
              <a:t> de Bolivia</a:t>
            </a:r>
          </a:p>
          <a:p>
            <a:pPr lvl="1">
              <a:defRPr/>
            </a:pPr>
            <a:r>
              <a:rPr lang="en-US" dirty="0" smtClean="0"/>
              <a:t>The Other </a:t>
            </a:r>
            <a:r>
              <a:rPr lang="en-US" dirty="0" err="1" smtClean="0"/>
              <a:t>Josquin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Enhancing Scholarly Publishing in the Humanities &amp; Social Sciences</a:t>
            </a:r>
          </a:p>
          <a:p>
            <a:pPr lvl="1">
              <a:defRPr/>
            </a:pPr>
            <a:r>
              <a:rPr lang="en-US" dirty="0" err="1" smtClean="0"/>
              <a:t>Vpcross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Enhanced Journals Made Easy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3063" y="1887538"/>
            <a:ext cx="8516937" cy="800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2007</a:t>
            </a:r>
          </a:p>
          <a:p>
            <a:pPr lvl="1">
              <a:defRPr/>
            </a:pPr>
            <a:r>
              <a:rPr lang="en-US" dirty="0" smtClean="0"/>
              <a:t>DRIVER-II demonstrator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73063" y="5746750"/>
            <a:ext cx="8516937" cy="1111250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  <a:extLst>
            <a:ext uri="{FAA26D3D-D897-4be2-8F04-BA451C77F1D7}"/>
          </a:extLst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2011</a:t>
            </a:r>
          </a:p>
          <a:p>
            <a:pPr lvl="1">
              <a:defRPr/>
            </a:pPr>
            <a:r>
              <a:rPr lang="en-US" dirty="0" smtClean="0"/>
              <a:t>Durable Enhanced Publications </a:t>
            </a:r>
          </a:p>
          <a:p>
            <a:pPr lvl="1">
              <a:defRPr/>
            </a:pPr>
            <a:r>
              <a:rPr lang="en-US" dirty="0" smtClean="0"/>
              <a:t>Enhanced Publications in </a:t>
            </a:r>
            <a:r>
              <a:rPr lang="en-US" dirty="0" err="1" smtClean="0"/>
              <a:t>Narcis</a:t>
            </a:r>
            <a:endParaRPr lang="en-US" dirty="0"/>
          </a:p>
        </p:txBody>
      </p:sp>
      <p:pic>
        <p:nvPicPr>
          <p:cNvPr id="26630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2638" y="1797050"/>
            <a:ext cx="17526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 surf found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5397500"/>
            <a:ext cx="21955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9286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DRIVER II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42388" cy="719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shot 2011-11-27 at 12.45.53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875"/>
            <a:ext cx="8942388" cy="71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457200" y="977900"/>
            <a:ext cx="8229600" cy="1652588"/>
          </a:xfrm>
        </p:spPr>
        <p:txBody>
          <a:bodyPr/>
          <a:lstStyle/>
          <a:p>
            <a:r>
              <a:rPr lang="en-US" smtClean="0">
                <a:latin typeface="Verdana" pitchFamily="34" charset="0"/>
                <a:ea typeface="ＭＳ Ｐゴシック"/>
                <a:cs typeface="Verdana" pitchFamily="34" charset="0"/>
              </a:rPr>
              <a:t>Journal of Archaeology in the Low Countries</a:t>
            </a:r>
          </a:p>
        </p:txBody>
      </p:sp>
      <p:pic>
        <p:nvPicPr>
          <p:cNvPr id="7" name="Picture 6" descr="Screen shot 2011-11-27 at 7.47.42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5413" y="112713"/>
            <a:ext cx="94551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shot 2010-04-10 at 18.09.3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6375" y="90488"/>
            <a:ext cx="9593263" cy="731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0-04-10 at 18.13.1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219075"/>
            <a:ext cx="7043738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 PPT UK D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UK DEF.potx</Template>
  <TotalTime>0</TotalTime>
  <Words>855</Words>
  <Application>Microsoft Macintosh PowerPoint</Application>
  <PresentationFormat>Bildschirmpräsentation (4:3)</PresentationFormat>
  <Paragraphs>219</Paragraphs>
  <Slides>26</Slides>
  <Notes>19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Entwurfsvorlage</vt:lpstr>
      </vt:variant>
      <vt:variant>
        <vt:i4>5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Calibri</vt:lpstr>
      <vt:lpstr>ＭＳ Ｐゴシック</vt:lpstr>
      <vt:lpstr>Arial</vt:lpstr>
      <vt:lpstr>Verdana</vt:lpstr>
      <vt:lpstr>Template PPT UK DEF</vt:lpstr>
      <vt:lpstr>Template PPT UK DEF</vt:lpstr>
      <vt:lpstr>Template PPT UK DEF</vt:lpstr>
      <vt:lpstr>Template PPT UK DEF</vt:lpstr>
      <vt:lpstr>Template PPT UK DEF</vt:lpstr>
      <vt:lpstr>Enhanced Publications in the Netherlands A durable repository infrastructure  Maarten Hoogerwerf Project Manager / Consultant  SWIB11, ECO4R Workshop 28 November 2011</vt:lpstr>
      <vt:lpstr>Overview</vt:lpstr>
      <vt:lpstr>State of the art (in a nutshell)</vt:lpstr>
      <vt:lpstr>Folie 4</vt:lpstr>
      <vt:lpstr>Enhanced Publications</vt:lpstr>
      <vt:lpstr>Examples</vt:lpstr>
      <vt:lpstr>Enhanced Publications</vt:lpstr>
      <vt:lpstr>DRIVER II</vt:lpstr>
      <vt:lpstr>Journal of Archaeology in the Low Countries</vt:lpstr>
      <vt:lpstr>DatapluS</vt:lpstr>
      <vt:lpstr>Escape</vt:lpstr>
      <vt:lpstr>VPCross</vt:lpstr>
      <vt:lpstr>From bottom-up to top-down</vt:lpstr>
      <vt:lpstr>Enhanced Publications in Narcis</vt:lpstr>
      <vt:lpstr>Enhanced Publications in Narcis</vt:lpstr>
      <vt:lpstr>http://www.narcis.nl </vt:lpstr>
      <vt:lpstr>Enhanced Publications in Narcis</vt:lpstr>
      <vt:lpstr>Durable Enhanced Publications (preliminary results)</vt:lpstr>
      <vt:lpstr>Durable Enhanced Publications</vt:lpstr>
      <vt:lpstr>Challenging heterogeneity</vt:lpstr>
      <vt:lpstr>Level of integration</vt:lpstr>
      <vt:lpstr>Level of commitment</vt:lpstr>
      <vt:lpstr>Observations (preliminary!)</vt:lpstr>
      <vt:lpstr>Recommendations</vt:lpstr>
      <vt:lpstr>Summary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Enhanced Publications in the Netherlands A durable repository infrastructure  Maarten Hoogerwerf Project Manager / Consultant  SWIB11, ECO4R Workshop 28 November 2011</dc:title>
  <dc:subject/>
  <dc:creator/>
  <cp:keywords/>
  <dc:description/>
  <cp:lastModifiedBy/>
  <cp:revision>1</cp:revision>
  <dcterms:created xsi:type="dcterms:W3CDTF">2011-03-04T17:42:24Z</dcterms:created>
  <dcterms:modified xsi:type="dcterms:W3CDTF">2011-12-05T12:35:46Z</dcterms:modified>
  <cp:category/>
</cp:coreProperties>
</file>