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59" r:id="rId4"/>
    <p:sldId id="261" r:id="rId5"/>
    <p:sldId id="258" r:id="rId6"/>
    <p:sldId id="263" r:id="rId7"/>
    <p:sldId id="265" r:id="rId8"/>
    <p:sldId id="267" r:id="rId9"/>
    <p:sldId id="266" r:id="rId10"/>
    <p:sldId id="27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5" r:id="rId20"/>
    <p:sldId id="276" r:id="rId21"/>
    <p:sldId id="280" r:id="rId22"/>
    <p:sldId id="281" r:id="rId23"/>
    <p:sldId id="282" r:id="rId24"/>
    <p:sldId id="283" r:id="rId25"/>
    <p:sldId id="285" r:id="rId26"/>
    <p:sldId id="286" r:id="rId27"/>
    <p:sldId id="262" r:id="rId28"/>
    <p:sldId id="287" r:id="rId29"/>
  </p:sldIdLst>
  <p:sldSz cx="10080625" cy="7559675"/>
  <p:notesSz cx="7772400" cy="10058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/>
    <p:restoredTop sz="86410"/>
  </p:normalViewPr>
  <p:slideViewPr>
    <p:cSldViewPr>
      <p:cViewPr varScale="1">
        <p:scale>
          <a:sx n="70" d="100"/>
          <a:sy n="70" d="100"/>
        </p:scale>
        <p:origin x="-96" y="-59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+mn-lt"/>
                <a:ea typeface="+mn-ea"/>
                <a:cs typeface="+mn-cs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fld id="{105747B6-635D-4EEE-A4A9-BB329205B122}" type="slidenum">
              <a:rPr/>
              <a:pPr>
                <a:defRPr sz="1400"/>
              </a:pPr>
              <a:t>‹Nr.›</a:t>
            </a:fld>
            <a:endParaRPr lang="de-DE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de-DE" noProof="0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de-DE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de-DE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de-DE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de-DE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53CD6A11-27DE-418C-BFED-AC695E819B15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de-DE" sz="2000" kern="1200">
        <a:solidFill>
          <a:schemeClr val="tx1"/>
        </a:solidFill>
        <a:latin typeface="Arial" pitchFamily="18"/>
        <a:ea typeface="DejaVu Sans" pitchFamily="2"/>
        <a:cs typeface="DejaVu Sans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6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4818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6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4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2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0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5058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6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9154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1202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3250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4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5298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7346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9394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1442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3490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5538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7586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9634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71682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2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2530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4578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6626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4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2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0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4370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3916-B33A-45E8-B7F5-DD8C5A77035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006B4-0714-4845-A5B4-7CA77B255BC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0ADA-53C8-48CB-B0B3-3E5AF7EE9035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8529-383F-4AB5-82C9-B3883431C006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A519-D56E-4732-8FE8-528ED6F7535C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7842-3A34-4686-98DB-A524510DD21B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DD74-7689-43DD-9B58-C7FC7FC82AF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A6E2-829A-4B4F-8BF7-6643078D8261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7791-3694-4E72-8649-7780CCF1B706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8438-5C6A-4A16-A404-74326CF092A1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C6E7C-8E38-4B6C-8038-06CA22E41A91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de-DE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de-DE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de-DE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3DEC2B35-0FCD-44E6-8A1F-D7CD313A1FF1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e-DE" sz="4400" kern="1200">
          <a:solidFill>
            <a:schemeClr val="tx2"/>
          </a:solidFill>
          <a:latin typeface="Arial" pitchFamily="18"/>
          <a:ea typeface="DejaVu Sans" pitchFamily="2"/>
          <a:cs typeface="DejaVu Sans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DejaVu Sans" charset="0"/>
          <a:cs typeface="DejaVu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DejaVu Sans" charset="0"/>
          <a:cs typeface="DejaVu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DejaVu Sans" charset="0"/>
          <a:cs typeface="DejaVu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DejaVu Sans" charset="0"/>
          <a:cs typeface="DejaVu San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DejaVu Sans" charset="0"/>
          <a:cs typeface="DejaVu San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DejaVu Sans" charset="0"/>
          <a:cs typeface="DejaVu San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DejaVu Sans" charset="0"/>
          <a:cs typeface="DejaVu San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DejaVu Sans" charset="0"/>
          <a:cs typeface="DejaVu Sans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13"/>
        </a:spcAft>
        <a:defRPr lang="de-DE" sz="3200" kern="1200">
          <a:solidFill>
            <a:schemeClr val="tx1"/>
          </a:solidFill>
          <a:latin typeface="Arial" pitchFamily="18"/>
          <a:ea typeface="DejaVu Sans" pitchFamily="2"/>
          <a:cs typeface="DejaVu San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72" charset="0"/>
          <a:ea typeface="ＭＳ Ｐゴシック" pitchFamily="-7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72" charset="0"/>
          <a:ea typeface="ＭＳ Ｐゴシック" pitchFamily="-7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72" charset="0"/>
          <a:ea typeface="ＭＳ Ｐゴシック" pitchFamily="-7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72" charset="0"/>
          <a:ea typeface="ＭＳ Ｐゴシック" pitchFamily="-72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8" y="2843213"/>
            <a:ext cx="2530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Grafi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63150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Grafik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4188" y="6315075"/>
            <a:ext cx="10731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Grafik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8875" y="6210300"/>
            <a:ext cx="1762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47700" y="4572000"/>
            <a:ext cx="8640763" cy="11255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2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2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r>
              <a:rPr lang="de-DE" sz="2500" dirty="0">
                <a:latin typeface="Arial" pitchFamily="18"/>
                <a:ea typeface="DejaVu Sans" pitchFamily="2"/>
                <a:cs typeface="DejaVu Sans" pitchFamily="2"/>
              </a:rPr>
              <a:t> (</a:t>
            </a:r>
            <a:r>
              <a:rPr lang="de-DE" sz="2500" dirty="0" err="1">
                <a:latin typeface="Arial" pitchFamily="18"/>
                <a:ea typeface="DejaVu Sans" pitchFamily="2"/>
                <a:cs typeface="DejaVu Sans" pitchFamily="2"/>
              </a:rPr>
              <a:t>hbz</a:t>
            </a:r>
            <a:r>
              <a:rPr lang="de-DE" sz="2500" dirty="0">
                <a:latin typeface="Arial" pitchFamily="18"/>
                <a:ea typeface="DejaVu Sans" pitchFamily="2"/>
                <a:cs typeface="DejaVu Sans" pitchFamily="2"/>
              </a:rPr>
              <a:t>)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25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November 28/2011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9138" y="685800"/>
            <a:ext cx="8642350" cy="155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3200" dirty="0">
                <a:latin typeface="Arial" pitchFamily="18"/>
                <a:ea typeface="DejaVu Sans" pitchFamily="2"/>
                <a:cs typeface="DejaVu Sans" pitchFamily="2"/>
              </a:rPr>
              <a:t>“Life Undead” –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3200" dirty="0">
                <a:latin typeface="Arial" pitchFamily="18"/>
                <a:ea typeface="DejaVu Sans" pitchFamily="2"/>
                <a:cs typeface="DejaVu Sans" pitchFamily="2"/>
              </a:rPr>
              <a:t>may Linked Open Data save us from (some) preservation problems?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379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8929688" cy="52006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The eco4R approach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eco4r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strongly promotes re-use within aggregated resources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can contain various metadata sets relevant to preservation 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makes real life data more accessible 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helps to increase value of digital resources by using them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eco4r </a:t>
            </a:r>
            <a:r>
              <a:rPr lang="en-US" dirty="0" err="1">
                <a:latin typeface="Arial" pitchFamily="34" charset="0"/>
                <a:ea typeface="+mn-ea"/>
                <a:cs typeface="Arial" pitchFamily="34" charset="0"/>
              </a:rPr>
              <a:t>plugins</a:t>
            </a: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may produce RDF instantiations such as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Atom 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RDF/XML 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Turtle 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 N3 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5842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3857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Enhanced Resource Map I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&lt;?xml version="1.0" encoding="UTF-8" ?&gt;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rdf:RDF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xmlns:rdf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="http://www.w3.org/1999/02/22-rdf-syntax-ns#"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       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xmlns:ore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="http://www.openarchives.org/ore/terms/"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xmlns:dc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="http://purl.org/dc/elements/1.1/"&gt;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rdf:Description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rdf:about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="http://www.eco4r.org/rem"&gt;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	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ore:describes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rdf:resource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="http://www.eco4r.org/" /&gt;&lt;/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rdf:Description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rdf:Description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rdf:about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="http://www.eco4r.org/"&gt;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	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dc:date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&gt;2011-07-07T11:33:29.133Z&lt;/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dc:date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	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dc:title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&gt;Exposing Compound Object From Repositories&lt;/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dc:title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ore:aggregates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rdf:resource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="http://www.eco4r.org/presentations/POCOS_RememberRestructureReUse_2011.pdf”/&gt;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&lt;/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rdf:Description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&lt;/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rdf:RDF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7890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4070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Enhanced Resource Map II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&lt;?xml version="1.0" encoding="UTF-8" ?&gt;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rdf:RDF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xmlns:rdf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="http://www.w3.org/1999/02/22-rdf-syntax-ns#"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       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xmlns:ore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="http://www.openarchives.org/ore/terms/"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xmlns:dc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="http://purl.org/dc/elements/1.1/"&gt;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rdf:Description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rdf:about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="http://www.eco4r.org/rem"&gt;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	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ore:describes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rdf:resource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="http://www.eco4r.org/" /&gt;&lt;/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rdf:Description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rdf:Description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rdf:about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="http://www.eco4r.org/"&gt;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	&lt;</a:t>
            </a:r>
            <a:r>
              <a:rPr lang="en-US" sz="1400" b="1" dirty="0" err="1">
                <a:latin typeface="Arial" pitchFamily="34" charset="0"/>
                <a:ea typeface="+mn-ea"/>
                <a:cs typeface="Arial" pitchFamily="34" charset="0"/>
              </a:rPr>
              <a:t>dc:date</a:t>
            </a: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&gt;2011-09-11T13:12:45.097Z &lt;/</a:t>
            </a:r>
            <a:r>
              <a:rPr lang="en-US" sz="1400" b="1" dirty="0" err="1">
                <a:latin typeface="Arial" pitchFamily="34" charset="0"/>
                <a:ea typeface="+mn-ea"/>
                <a:cs typeface="Arial" pitchFamily="34" charset="0"/>
              </a:rPr>
              <a:t>dc:date</a:t>
            </a: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	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dc:title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&gt;Exposing Compound Object From Repositories&lt;/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dc:title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ore:aggregates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rdf:resource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="http://www.eco4r.org/presentations/POCOS_RememberRestructureReUse_2011.pdf”/&gt;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lang="en-US" sz="1400" b="1" dirty="0" err="1">
                <a:latin typeface="Arial" pitchFamily="34" charset="0"/>
                <a:ea typeface="+mn-ea"/>
                <a:cs typeface="Arial" pitchFamily="34" charset="0"/>
              </a:rPr>
              <a:t>ore:aggregates</a:t>
            </a: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ea typeface="+mn-ea"/>
                <a:cs typeface="Arial" pitchFamily="34" charset="0"/>
              </a:rPr>
              <a:t>rdf:resource</a:t>
            </a: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="http://www.eco4r.org/presentations/presentations/LondonPosterAls.pdf" /&gt;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&lt;/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rdf:Description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&lt;/</a:t>
            </a:r>
            <a:r>
              <a:rPr lang="en-US" sz="1400" dirty="0" err="1">
                <a:latin typeface="Arial" pitchFamily="34" charset="0"/>
                <a:ea typeface="+mn-ea"/>
                <a:cs typeface="Arial" pitchFamily="34" charset="0"/>
              </a:rPr>
              <a:t>rdf:RDF</a:t>
            </a: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9938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109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Enhanced Resource Map III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9944" name="Grafik 8" descr="ResMap_Befor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1835150"/>
            <a:ext cx="91344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1986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109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Enhanced Resource Map IV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1992" name="Grafik 9" descr="ResMap_Aft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1546225"/>
            <a:ext cx="95916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403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109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Enhanced Resource Map IV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4040" name="Grafik 9" descr="ResMap_Aft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1546225"/>
            <a:ext cx="95916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3024188" y="1908175"/>
            <a:ext cx="5184775" cy="1223963"/>
          </a:xfrm>
          <a:prstGeom prst="ellipse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6082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109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Enhanced Resource Map IV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6088" name="Grafik 9" descr="ResMap_Aft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1546225"/>
            <a:ext cx="95916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3024188" y="1908175"/>
            <a:ext cx="5184775" cy="1223963"/>
          </a:xfrm>
          <a:prstGeom prst="ellipse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sp>
        <p:nvSpPr>
          <p:cNvPr id="14" name="Ellipse 13"/>
          <p:cNvSpPr/>
          <p:nvPr/>
        </p:nvSpPr>
        <p:spPr>
          <a:xfrm>
            <a:off x="6840538" y="5219700"/>
            <a:ext cx="2376487" cy="720725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8130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8191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Enhanced Resource Map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as a preservation process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8136" name="Grafik 14" descr="OAIS_ful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2362200"/>
            <a:ext cx="65420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0178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8191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Enhanced Resource Map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as a preservation process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0184" name="Grafik 14" descr="OAIS_ful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2362200"/>
            <a:ext cx="65420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lipse 15"/>
          <p:cNvSpPr/>
          <p:nvPr/>
        </p:nvSpPr>
        <p:spPr>
          <a:xfrm>
            <a:off x="2952750" y="3492500"/>
            <a:ext cx="1223963" cy="71913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2226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8191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Enhanced Resource Map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as a preservation process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2232" name="Grafik 14" descr="OAIS_ful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2362200"/>
            <a:ext cx="65420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lipse 15"/>
          <p:cNvSpPr/>
          <p:nvPr/>
        </p:nvSpPr>
        <p:spPr>
          <a:xfrm>
            <a:off x="2952750" y="3492500"/>
            <a:ext cx="1223963" cy="71913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sp>
        <p:nvSpPr>
          <p:cNvPr id="11" name="Ellipse 10"/>
          <p:cNvSpPr/>
          <p:nvPr/>
        </p:nvSpPr>
        <p:spPr>
          <a:xfrm>
            <a:off x="4103688" y="2700338"/>
            <a:ext cx="2160587" cy="1270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31800" y="398463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411" name="Textfeld 3"/>
          <p:cNvSpPr txBox="1">
            <a:spLocks noChangeArrowheads="1"/>
          </p:cNvSpPr>
          <p:nvPr/>
        </p:nvSpPr>
        <p:spPr bwMode="auto">
          <a:xfrm>
            <a:off x="431800" y="1258888"/>
            <a:ext cx="8929688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buSzPct val="45000"/>
              <a:buFont typeface="StarSymbol"/>
              <a:buNone/>
            </a:pPr>
            <a:endParaRPr lang="en-US" b="1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None/>
            </a:pPr>
            <a:r>
              <a:rPr lang="en-US" b="1">
                <a:ea typeface="DejaVu Sans"/>
                <a:cs typeface="DejaVu Sans"/>
              </a:rPr>
              <a:t>“Traditional” paradigm in digital preservation: </a:t>
            </a:r>
          </a:p>
          <a:p>
            <a:pPr hangingPunct="0">
              <a:buSzPct val="45000"/>
              <a:buFont typeface="StarSymbol"/>
              <a:buNone/>
            </a:pPr>
            <a:endParaRPr lang="en-US" b="1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en-US">
                <a:ea typeface="DejaVu Sans"/>
                <a:cs typeface="DejaVu Sans"/>
              </a:rPr>
              <a:t> preservation at the end of the lifecycle</a:t>
            </a:r>
          </a:p>
          <a:p>
            <a:pPr hangingPunct="0">
              <a:buSzPct val="45000"/>
              <a:buFont typeface="StarSymbol"/>
              <a:buNone/>
            </a:pPr>
            <a:r>
              <a:rPr lang="en-US">
                <a:ea typeface="DejaVu Sans"/>
                <a:cs typeface="DejaVu Sans"/>
              </a:rPr>
              <a:t> 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en-US">
                <a:ea typeface="DejaVu Sans"/>
                <a:cs typeface="DejaVu Sans"/>
              </a:rPr>
              <a:t> notion of an "end of economical lifecycle“</a:t>
            </a:r>
          </a:p>
          <a:p>
            <a:pPr hangingPunct="0">
              <a:buSzPct val="45000"/>
              <a:buFont typeface="StarSymbol"/>
              <a:buChar char="●"/>
            </a:pPr>
            <a:endParaRPr lang="en-US" i="1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en-US" i="1">
                <a:ea typeface="DejaVu Sans"/>
                <a:cs typeface="DejaVu Sans"/>
              </a:rPr>
              <a:t> Q: ”how much do we lose if we do not preserve our data?” </a:t>
            </a:r>
          </a:p>
          <a:p>
            <a:pPr hangingPunct="0">
              <a:buSzPct val="45000"/>
              <a:buFont typeface="StarSymbol"/>
              <a:buChar char="●"/>
            </a:pPr>
            <a:endParaRPr lang="en-US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en-US">
                <a:ea typeface="DejaVu Sans"/>
                <a:cs typeface="DejaVu Sans"/>
              </a:rPr>
              <a:t> "NASA-effect“: Pioneer/Viking projects 1976/1979</a:t>
            </a:r>
          </a:p>
          <a:p>
            <a:pPr hangingPunct="0">
              <a:buSzPct val="45000"/>
              <a:buFont typeface="StarSymbol"/>
              <a:buChar char="●"/>
            </a:pPr>
            <a:endParaRPr lang="en-US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None/>
            </a:pPr>
            <a:endParaRPr lang="en-US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endParaRPr lang="en-US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None/>
            </a:pPr>
            <a:endParaRPr lang="en-US" b="1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None/>
            </a:pPr>
            <a:endParaRPr lang="de-DE" b="1">
              <a:ea typeface="DejaVu Sans"/>
              <a:cs typeface="DejaVu Sans"/>
            </a:endParaRPr>
          </a:p>
        </p:txBody>
      </p:sp>
      <p:pic>
        <p:nvPicPr>
          <p:cNvPr id="17412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4103687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427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8191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Enhanced Resource Map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as a preservation process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4280" name="Grafik 14" descr="OAIS_ful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2362200"/>
            <a:ext cx="65420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lipse 15"/>
          <p:cNvSpPr/>
          <p:nvPr/>
        </p:nvSpPr>
        <p:spPr>
          <a:xfrm>
            <a:off x="2952750" y="3492500"/>
            <a:ext cx="1223963" cy="71913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sp>
        <p:nvSpPr>
          <p:cNvPr id="11" name="Ellipse 10"/>
          <p:cNvSpPr/>
          <p:nvPr/>
        </p:nvSpPr>
        <p:spPr>
          <a:xfrm>
            <a:off x="4103688" y="2700338"/>
            <a:ext cx="2160587" cy="1270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sp>
        <p:nvSpPr>
          <p:cNvPr id="14" name="Ellipse 13"/>
          <p:cNvSpPr/>
          <p:nvPr/>
        </p:nvSpPr>
        <p:spPr>
          <a:xfrm>
            <a:off x="6769100" y="4140200"/>
            <a:ext cx="1223963" cy="71913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6322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393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2000" b="1" dirty="0">
                <a:latin typeface="Arial" pitchFamily="34" charset="0"/>
                <a:ea typeface="+mn-ea"/>
                <a:cs typeface="Arial" pitchFamily="34" charset="0"/>
              </a:rPr>
              <a:t>Preservation Risks…                            …and how LOD may address them                                                </a:t>
            </a:r>
            <a:endParaRPr lang="en-US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6328" name="Grafik 16" descr="Preservation_RiskManagement_cle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538" y="2124075"/>
            <a:ext cx="4389437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8370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393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2000" b="1" dirty="0">
                <a:latin typeface="Arial" pitchFamily="34" charset="0"/>
                <a:ea typeface="+mn-ea"/>
                <a:cs typeface="Arial" pitchFamily="34" charset="0"/>
              </a:rPr>
              <a:t>Preservation Risks…                            …and how LOD may address them                                                </a:t>
            </a:r>
            <a:endParaRPr lang="en-US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8376" name="Grafik 16" descr="Preservation_RiskManagement_cle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538" y="2124075"/>
            <a:ext cx="4389437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44463" y="5292725"/>
            <a:ext cx="2735262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bit rot / hardware failure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08738" y="5148263"/>
            <a:ext cx="3024187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linking repositories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within LOCKSS networks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0418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393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2000" b="1" dirty="0">
                <a:latin typeface="Arial" pitchFamily="34" charset="0"/>
                <a:ea typeface="+mn-ea"/>
                <a:cs typeface="Arial" pitchFamily="34" charset="0"/>
              </a:rPr>
              <a:t>Preservation Risks…                            …and how LOD may address them                                                </a:t>
            </a:r>
            <a:endParaRPr lang="en-US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0424" name="Grafik 16" descr="Preservation_RiskManagement_cle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538" y="2124075"/>
            <a:ext cx="4389437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44463" y="5292725"/>
            <a:ext cx="2735262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bit rot / hardware failure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08738" y="5148263"/>
            <a:ext cx="3024187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linking repositories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within LOCKSS networks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438" y="4427538"/>
            <a:ext cx="2736850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format / software/ OS obsolescence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35713" y="4427538"/>
            <a:ext cx="3025775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linked open format registries / technology watch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2466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393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2000" b="1" dirty="0">
                <a:latin typeface="Arial" pitchFamily="34" charset="0"/>
                <a:ea typeface="+mn-ea"/>
                <a:cs typeface="Arial" pitchFamily="34" charset="0"/>
              </a:rPr>
              <a:t>Preservation Risks…                            …and how LOD may address them                                                </a:t>
            </a:r>
            <a:endParaRPr lang="en-US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2472" name="Grafik 16" descr="Preservation_RiskManagement_cle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538" y="2124075"/>
            <a:ext cx="4389437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44463" y="5292725"/>
            <a:ext cx="2735262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bit rot / hardware failure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08738" y="5148263"/>
            <a:ext cx="3024187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linking repositories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within LOCKSS networks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438" y="4427538"/>
            <a:ext cx="2736850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format / software/ OS obsolescence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35713" y="4427538"/>
            <a:ext cx="3025775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linked open format registries / technology watch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1438" y="3914775"/>
            <a:ext cx="2736850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short / ceased </a:t>
            </a:r>
            <a:r>
              <a:rPr lang="en-US" sz="1400" b="1" dirty="0" err="1">
                <a:latin typeface="Arial" pitchFamily="34" charset="0"/>
                <a:ea typeface="+mn-ea"/>
                <a:cs typeface="Arial" pitchFamily="34" charset="0"/>
              </a:rPr>
              <a:t>fundings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192838" y="3914775"/>
            <a:ext cx="3743325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extended use / low barrier exit strategies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451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393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2000" b="1" dirty="0">
                <a:latin typeface="Arial" pitchFamily="34" charset="0"/>
                <a:ea typeface="+mn-ea"/>
                <a:cs typeface="Arial" pitchFamily="34" charset="0"/>
              </a:rPr>
              <a:t>Preservation Risks…                            …and how LOD may address them                                                </a:t>
            </a:r>
            <a:endParaRPr lang="en-US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4520" name="Grafik 16" descr="Preservation_RiskManagement_cle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538" y="2124075"/>
            <a:ext cx="4389437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44463" y="5292725"/>
            <a:ext cx="2735262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bit rot / hardware failure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08738" y="5148263"/>
            <a:ext cx="3024187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linking repositories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within LOCKSS networks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438" y="4427538"/>
            <a:ext cx="2736850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format / software/ OS obsolescence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35713" y="4427538"/>
            <a:ext cx="3025775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linked open format registries / technology watch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1438" y="3914775"/>
            <a:ext cx="2736850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short / ceased </a:t>
            </a:r>
            <a:r>
              <a:rPr lang="en-US" sz="1400" b="1" dirty="0" err="1">
                <a:latin typeface="Arial" pitchFamily="34" charset="0"/>
                <a:ea typeface="+mn-ea"/>
                <a:cs typeface="Arial" pitchFamily="34" charset="0"/>
              </a:rPr>
              <a:t>fundings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192838" y="3914775"/>
            <a:ext cx="3743325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extended use / low barrier exit strategies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1438" y="3419475"/>
            <a:ext cx="2736850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authenticity / integrity 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264275" y="3419475"/>
            <a:ext cx="3313113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trusted metadata </a:t>
            </a:r>
            <a:r>
              <a:rPr lang="en-US" sz="1400" b="1" dirty="0" err="1">
                <a:latin typeface="Arial" pitchFamily="34" charset="0"/>
                <a:ea typeface="+mn-ea"/>
                <a:cs typeface="Arial" pitchFamily="34" charset="0"/>
              </a:rPr>
              <a:t>i.a</a:t>
            </a: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. authority files 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6562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1187450"/>
            <a:ext cx="9504363" cy="393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2000" b="1" dirty="0">
                <a:latin typeface="Arial" pitchFamily="34" charset="0"/>
                <a:ea typeface="+mn-ea"/>
                <a:cs typeface="Arial" pitchFamily="34" charset="0"/>
              </a:rPr>
              <a:t>Preservation Risks…                            …and how LOD may address them                                                </a:t>
            </a:r>
            <a:endParaRPr lang="en-US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6568" name="Grafik 16" descr="Preservation_RiskManagement_cle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538" y="2124075"/>
            <a:ext cx="4389437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44463" y="5292725"/>
            <a:ext cx="2735262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bit rot / hardware failure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08738" y="5148263"/>
            <a:ext cx="3024187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linking repositories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within LOCKSS networks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438" y="4427538"/>
            <a:ext cx="2736850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format / software/ OS obsolescence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35713" y="4427538"/>
            <a:ext cx="3025775" cy="514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linked open format registries / technology watch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1438" y="3914775"/>
            <a:ext cx="2736850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short / ceased </a:t>
            </a:r>
            <a:r>
              <a:rPr lang="en-US" sz="1400" b="1" dirty="0" err="1">
                <a:latin typeface="Arial" pitchFamily="34" charset="0"/>
                <a:ea typeface="+mn-ea"/>
                <a:cs typeface="Arial" pitchFamily="34" charset="0"/>
              </a:rPr>
              <a:t>fundings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192838" y="3914775"/>
            <a:ext cx="3743325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extended use / low barrier exit strategies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1438" y="3419475"/>
            <a:ext cx="2736850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authenticity / integrity 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264275" y="3419475"/>
            <a:ext cx="3313113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trusted metadata </a:t>
            </a:r>
            <a:r>
              <a:rPr lang="en-US" sz="1400" b="1" dirty="0" err="1">
                <a:latin typeface="Arial" pitchFamily="34" charset="0"/>
                <a:ea typeface="+mn-ea"/>
                <a:cs typeface="Arial" pitchFamily="34" charset="0"/>
              </a:rPr>
              <a:t>i.a</a:t>
            </a: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. authority files 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1438" y="2978150"/>
            <a:ext cx="2736850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lack of awareness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192838" y="2987675"/>
            <a:ext cx="3024187" cy="3016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permanent use and re-use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8610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8614" name="Textfeld 11"/>
          <p:cNvSpPr txBox="1">
            <a:spLocks noChangeArrowheads="1"/>
          </p:cNvSpPr>
          <p:nvPr/>
        </p:nvSpPr>
        <p:spPr bwMode="auto">
          <a:xfrm>
            <a:off x="431800" y="1187450"/>
            <a:ext cx="8929688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0">
              <a:buSzPct val="45000"/>
              <a:buFont typeface="StarSymbol"/>
              <a:buNone/>
            </a:pPr>
            <a:r>
              <a:rPr lang="de-DE" sz="2200" b="1">
                <a:ea typeface="DejaVu Sans"/>
                <a:cs typeface="DejaVu Sans"/>
              </a:rPr>
              <a:t>A few (very careful) conclusions</a:t>
            </a:r>
          </a:p>
          <a:p>
            <a:pPr hangingPunct="0">
              <a:buSzPct val="45000"/>
              <a:buFont typeface="StarSymbol"/>
              <a:buNone/>
            </a:pPr>
            <a:endParaRPr lang="de-DE" sz="2200" b="1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de-DE" sz="2000">
                <a:ea typeface="DejaVu Sans"/>
                <a:cs typeface="DejaVu Sans"/>
              </a:rPr>
              <a:t> Linked Open Data may decrease dependecies on heavy-weight preservation platforms</a:t>
            </a:r>
          </a:p>
          <a:p>
            <a:pPr hangingPunct="0">
              <a:buSzPct val="45000"/>
              <a:buFont typeface="StarSymbol"/>
              <a:buChar char="●"/>
            </a:pPr>
            <a:endParaRPr lang="de-DE" sz="2000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de-DE" sz="2000">
                <a:ea typeface="DejaVu Sans"/>
                <a:cs typeface="DejaVu Sans"/>
              </a:rPr>
              <a:t> Repositories and/or websites using LOD may adapt certain preservation services (technology watch, format registries, emulation databases)</a:t>
            </a:r>
          </a:p>
          <a:p>
            <a:pPr hangingPunct="0">
              <a:buSzPct val="45000"/>
              <a:buFont typeface="StarSymbol"/>
              <a:buChar char="●"/>
            </a:pPr>
            <a:endParaRPr lang="de-DE" sz="2000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de-DE" sz="2000">
                <a:ea typeface="DejaVu Sans"/>
                <a:cs typeface="DejaVu Sans"/>
              </a:rPr>
              <a:t> Digital preservation can benefit from interoperability on the level of metadata</a:t>
            </a:r>
          </a:p>
          <a:p>
            <a:pPr hangingPunct="0">
              <a:buSzPct val="45000"/>
              <a:buFont typeface="StarSymbol"/>
              <a:buNone/>
            </a:pPr>
            <a:endParaRPr lang="de-DE" sz="2000" b="1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de-DE" sz="2000" b="1">
                <a:ea typeface="DejaVu Sans"/>
                <a:cs typeface="DejaVu Sans"/>
              </a:rPr>
              <a:t> </a:t>
            </a:r>
            <a:r>
              <a:rPr lang="de-DE" sz="2000">
                <a:ea typeface="DejaVu Sans"/>
                <a:cs typeface="DejaVu Sans"/>
              </a:rPr>
              <a:t>Linked Open Data may lead to trusted metadata  - under certain circumstances.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70658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0662" name="Textfeld 11"/>
          <p:cNvSpPr txBox="1">
            <a:spLocks noChangeArrowheads="1"/>
          </p:cNvSpPr>
          <p:nvPr/>
        </p:nvSpPr>
        <p:spPr bwMode="auto">
          <a:xfrm>
            <a:off x="431800" y="1187450"/>
            <a:ext cx="892968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0">
              <a:buSzPct val="45000"/>
              <a:buFont typeface="StarSymbol"/>
              <a:buNone/>
            </a:pPr>
            <a:endParaRPr lang="de-DE" sz="2200" b="1">
              <a:ea typeface="DejaVu Sans"/>
              <a:cs typeface="DejaVu Sans"/>
            </a:endParaRPr>
          </a:p>
          <a:p>
            <a:pPr algn="ctr" hangingPunct="0">
              <a:buSzPct val="45000"/>
              <a:buFont typeface="StarSymbol"/>
              <a:buNone/>
            </a:pPr>
            <a:endParaRPr lang="de-DE" sz="2200" b="1">
              <a:ea typeface="DejaVu Sans"/>
              <a:cs typeface="DejaVu Sans"/>
            </a:endParaRPr>
          </a:p>
          <a:p>
            <a:pPr algn="ctr" hangingPunct="0">
              <a:buSzPct val="45000"/>
              <a:buFont typeface="StarSymbol"/>
              <a:buNone/>
            </a:pPr>
            <a:endParaRPr lang="de-DE" sz="2200" b="1">
              <a:ea typeface="DejaVu Sans"/>
              <a:cs typeface="DejaVu Sans"/>
            </a:endParaRPr>
          </a:p>
          <a:p>
            <a:pPr algn="ctr" hangingPunct="0">
              <a:buSzPct val="45000"/>
              <a:buFont typeface="StarSymbol"/>
              <a:buNone/>
            </a:pPr>
            <a:endParaRPr lang="de-DE" sz="2200" b="1">
              <a:ea typeface="DejaVu Sans"/>
              <a:cs typeface="DejaVu Sans"/>
            </a:endParaRPr>
          </a:p>
          <a:p>
            <a:pPr algn="ctr" hangingPunct="0">
              <a:buSzPct val="45000"/>
              <a:buFont typeface="StarSymbol"/>
              <a:buNone/>
            </a:pPr>
            <a:endParaRPr lang="de-DE" sz="2200" b="1">
              <a:ea typeface="DejaVu Sans"/>
              <a:cs typeface="DejaVu Sans"/>
            </a:endParaRPr>
          </a:p>
          <a:p>
            <a:pPr algn="ctr" hangingPunct="0">
              <a:buSzPct val="45000"/>
              <a:buFont typeface="StarSymbol"/>
              <a:buNone/>
            </a:pPr>
            <a:r>
              <a:rPr lang="de-DE" sz="3600" b="1">
                <a:ea typeface="DejaVu Sans"/>
                <a:cs typeface="DejaVu Sans"/>
              </a:rPr>
              <a:t>Thank You.</a:t>
            </a:r>
          </a:p>
          <a:p>
            <a:pPr algn="ctr" hangingPunct="0">
              <a:buSzPct val="45000"/>
              <a:buFont typeface="StarSymbol"/>
              <a:buNone/>
            </a:pPr>
            <a:endParaRPr lang="de-DE" sz="3600" b="1">
              <a:ea typeface="DejaVu Sans"/>
              <a:cs typeface="DejaVu Sans"/>
            </a:endParaRPr>
          </a:p>
          <a:p>
            <a:pPr algn="ctr" hangingPunct="0">
              <a:buSzPct val="45000"/>
              <a:buFont typeface="StarSymbol"/>
              <a:buNone/>
            </a:pPr>
            <a:r>
              <a:rPr lang="de-DE" sz="2000" b="1">
                <a:ea typeface="DejaVu Sans"/>
                <a:cs typeface="DejaVu Sans"/>
              </a:rPr>
              <a:t>E-Mail: iordanidis@hbz-nrw.de</a:t>
            </a:r>
          </a:p>
          <a:p>
            <a:pPr algn="ctr" hangingPunct="0">
              <a:buSzPct val="45000"/>
              <a:buFont typeface="StarSymbol"/>
              <a:buNone/>
            </a:pPr>
            <a:endParaRPr lang="de-DE" sz="2000" b="1">
              <a:ea typeface="DejaVu Sans"/>
              <a:cs typeface="DejaVu Sans"/>
            </a:endParaRPr>
          </a:p>
          <a:p>
            <a:pPr algn="ctr" hangingPunct="0">
              <a:buSzPct val="45000"/>
              <a:buFont typeface="StarSymbol"/>
              <a:buNone/>
            </a:pPr>
            <a:r>
              <a:rPr lang="de-DE" sz="2000" b="1">
                <a:ea typeface="DejaVu Sans"/>
                <a:cs typeface="DejaVu Sans"/>
              </a:rPr>
              <a:t>Twitter: @MIordanidis</a:t>
            </a:r>
            <a:endParaRPr lang="de-DE" sz="2200" b="1">
              <a:ea typeface="DejaVu Sans"/>
              <a:cs typeface="DejaVu Sans"/>
            </a:endParaRPr>
          </a:p>
          <a:p>
            <a:pPr algn="ctr" hangingPunct="0">
              <a:buSzPct val="45000"/>
              <a:buFont typeface="StarSymbol"/>
              <a:buNone/>
            </a:pPr>
            <a:endParaRPr lang="de-DE" sz="2200" b="1">
              <a:ea typeface="DejaVu Sans"/>
              <a:cs typeface="DejaVu San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48150" y="1187450"/>
            <a:ext cx="4476750" cy="4540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b="1" dirty="0">
                <a:latin typeface="Arial" pitchFamily="18"/>
                <a:ea typeface="DejaVu Sans" pitchFamily="2"/>
                <a:cs typeface="DejaVu Sans" pitchFamily="2"/>
              </a:rPr>
              <a:t>„Life </a:t>
            </a:r>
            <a:r>
              <a:rPr lang="de-DE" b="1" dirty="0" err="1">
                <a:latin typeface="Arial" pitchFamily="18"/>
                <a:ea typeface="DejaVu Sans" pitchFamily="2"/>
                <a:cs typeface="DejaVu Sans" pitchFamily="2"/>
              </a:rPr>
              <a:t>Undead</a:t>
            </a:r>
            <a:r>
              <a:rPr lang="de-DE" b="1" dirty="0">
                <a:latin typeface="Arial" pitchFamily="18"/>
                <a:ea typeface="DejaVu Sans" pitchFamily="2"/>
                <a:cs typeface="DejaVu Sans" pitchFamily="2"/>
              </a:rPr>
              <a:t>“ </a:t>
            </a:r>
            <a:r>
              <a:rPr lang="de-DE" b="1" dirty="0" err="1">
                <a:latin typeface="Arial" pitchFamily="18"/>
                <a:ea typeface="DejaVu Sans" pitchFamily="2"/>
                <a:cs typeface="DejaVu Sans" pitchFamily="2"/>
              </a:rPr>
              <a:t>situation</a:t>
            </a:r>
            <a:endParaRPr lang="de-DE" b="1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9459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9463" name="Picture 3" descr="C:\Users\iordanidis\Desktop\eco4r Vortrag\Slayer-LiveUndead-Fro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31800" y="684213"/>
            <a:ext cx="640873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31800" y="398463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465" name="Rechteck 12"/>
          <p:cNvSpPr>
            <a:spLocks noChangeArrowheads="1"/>
          </p:cNvSpPr>
          <p:nvPr/>
        </p:nvSpPr>
        <p:spPr bwMode="auto">
          <a:xfrm>
            <a:off x="4752975" y="1979613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 legacy data WILL cause problems</a:t>
            </a:r>
          </a:p>
        </p:txBody>
      </p:sp>
      <p:sp>
        <p:nvSpPr>
          <p:cNvPr id="19466" name="Rechteck 13"/>
          <p:cNvSpPr>
            <a:spLocks noChangeArrowheads="1"/>
          </p:cNvSpPr>
          <p:nvPr/>
        </p:nvSpPr>
        <p:spPr bwMode="auto">
          <a:xfrm>
            <a:off x="4967288" y="2627313"/>
            <a:ext cx="511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 yes, it’s expensive</a:t>
            </a:r>
          </a:p>
        </p:txBody>
      </p:sp>
      <p:sp>
        <p:nvSpPr>
          <p:cNvPr id="19467" name="Rechteck 14"/>
          <p:cNvSpPr>
            <a:spLocks noChangeArrowheads="1"/>
          </p:cNvSpPr>
          <p:nvPr/>
        </p:nvSpPr>
        <p:spPr bwMode="auto">
          <a:xfrm>
            <a:off x="5111750" y="3275013"/>
            <a:ext cx="511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 we don’t know how to handle it</a:t>
            </a:r>
          </a:p>
        </p:txBody>
      </p:sp>
      <p:sp>
        <p:nvSpPr>
          <p:cNvPr id="19468" name="Rechteck 15"/>
          <p:cNvSpPr>
            <a:spLocks noChangeArrowheads="1"/>
          </p:cNvSpPr>
          <p:nvPr/>
        </p:nvSpPr>
        <p:spPr bwMode="auto">
          <a:xfrm>
            <a:off x="5184775" y="3995738"/>
            <a:ext cx="4895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 we will lose substantial amounts of data, </a:t>
            </a:r>
          </a:p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 money</a:t>
            </a:r>
          </a:p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 business potential</a:t>
            </a:r>
          </a:p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 knowledge</a:t>
            </a:r>
          </a:p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 cultural heritage, arts, our collective memory....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31800" y="398463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1507" name="Textfeld 3"/>
          <p:cNvSpPr txBox="1">
            <a:spLocks noChangeArrowheads="1"/>
          </p:cNvSpPr>
          <p:nvPr/>
        </p:nvSpPr>
        <p:spPr bwMode="auto">
          <a:xfrm>
            <a:off x="431800" y="1258888"/>
            <a:ext cx="8929688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buSzPct val="45000"/>
              <a:buFont typeface="StarSymbol"/>
              <a:buNone/>
            </a:pPr>
            <a:endParaRPr lang="en-US" b="1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None/>
            </a:pPr>
            <a:r>
              <a:rPr lang="en-US" b="1">
                <a:ea typeface="DejaVu Sans"/>
                <a:cs typeface="DejaVu Sans"/>
              </a:rPr>
              <a:t>Paradigm shift: </a:t>
            </a:r>
          </a:p>
          <a:p>
            <a:pPr hangingPunct="0">
              <a:buSzPct val="45000"/>
              <a:buFont typeface="StarSymbol"/>
              <a:buNone/>
            </a:pPr>
            <a:endParaRPr lang="en-US" b="1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en-US" i="1">
                <a:ea typeface="DejaVu Sans"/>
                <a:cs typeface="DejaVu Sans"/>
              </a:rPr>
              <a:t> ”(how much) does it pay off if we preserve?”</a:t>
            </a:r>
          </a:p>
          <a:p>
            <a:pPr hangingPunct="0">
              <a:buSzPct val="45000"/>
              <a:buFont typeface="StarSymbol"/>
              <a:buChar char="●"/>
            </a:pPr>
            <a:endParaRPr lang="en-US" i="1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de-DE">
                <a:cs typeface="Arial" charset="0"/>
              </a:rPr>
              <a:t> mandates are not enough</a:t>
            </a:r>
          </a:p>
          <a:p>
            <a:pPr hangingPunct="0">
              <a:buSzPct val="45000"/>
              <a:buFont typeface="StarSymbol"/>
              <a:buChar char="●"/>
            </a:pPr>
            <a:endParaRPr lang="de-DE">
              <a:cs typeface="Arial" charset="0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en-US">
                <a:cs typeface="Arial" charset="0"/>
              </a:rPr>
              <a:t> Preservation community looking for business cases</a:t>
            </a:r>
          </a:p>
          <a:p>
            <a:pPr hangingPunct="0">
              <a:buSzPct val="45000"/>
              <a:buFont typeface="StarSymbol"/>
              <a:buChar char="●"/>
            </a:pPr>
            <a:endParaRPr lang="de-DE">
              <a:cs typeface="Arial" charset="0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en-US">
                <a:cs typeface="Arial" charset="0"/>
              </a:rPr>
              <a:t> new notion of "value" that relies on re-use </a:t>
            </a:r>
            <a:r>
              <a:rPr lang="de-DE">
                <a:cs typeface="Arial" charset="0"/>
              </a:rPr>
              <a:t> </a:t>
            </a:r>
            <a:r>
              <a:rPr lang="en-US" i="1">
                <a:ea typeface="DejaVu Sans"/>
                <a:cs typeface="DejaVu Sans"/>
              </a:rPr>
              <a:t> </a:t>
            </a:r>
          </a:p>
          <a:p>
            <a:pPr hangingPunct="0">
              <a:buSzPct val="45000"/>
              <a:buFont typeface="StarSymbol"/>
              <a:buChar char="●"/>
            </a:pPr>
            <a:endParaRPr lang="en-US">
              <a:cs typeface="Arial" charset="0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en-US">
                <a:cs typeface="Arial" charset="0"/>
              </a:rPr>
              <a:t> there </a:t>
            </a:r>
            <a:r>
              <a:rPr lang="en-US" i="1">
                <a:cs typeface="Arial" charset="0"/>
              </a:rPr>
              <a:t>is no</a:t>
            </a:r>
            <a:r>
              <a:rPr lang="en-US">
                <a:cs typeface="Arial" charset="0"/>
              </a:rPr>
              <a:t> economic "end of lifecycle" </a:t>
            </a:r>
          </a:p>
          <a:p>
            <a:pPr hangingPunct="0">
              <a:buSzPct val="45000"/>
              <a:buFont typeface="StarSymbol"/>
              <a:buChar char="●"/>
            </a:pPr>
            <a:endParaRPr lang="en-US">
              <a:cs typeface="Arial" charset="0"/>
            </a:endParaRPr>
          </a:p>
          <a:p>
            <a:pPr hangingPunct="0">
              <a:buSzPct val="45000"/>
              <a:buFont typeface="StarSymbol"/>
              <a:buNone/>
            </a:pPr>
            <a:endParaRPr lang="en-US" b="1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None/>
            </a:pPr>
            <a:endParaRPr lang="de-DE" b="1">
              <a:ea typeface="DejaVu Sans"/>
              <a:cs typeface="DejaVu Sans"/>
            </a:endParaRPr>
          </a:p>
        </p:txBody>
      </p:sp>
      <p:pic>
        <p:nvPicPr>
          <p:cNvPr id="21508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4103687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355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3558" name="Grafik 10" descr="lifecycle_we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588" y="2051050"/>
            <a:ext cx="4260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31800" y="1187450"/>
            <a:ext cx="8929688" cy="4238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Digital </a:t>
            </a:r>
            <a:r>
              <a:rPr lang="de-DE" sz="2200" b="1" dirty="0" err="1">
                <a:latin typeface="Arial" pitchFamily="18"/>
                <a:ea typeface="DejaVu Sans" pitchFamily="2"/>
                <a:cs typeface="DejaVu Sans" pitchFamily="2"/>
              </a:rPr>
              <a:t>Curation</a:t>
            </a: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2200" b="1" dirty="0" err="1">
                <a:latin typeface="Arial" pitchFamily="18"/>
                <a:ea typeface="DejaVu Sans" pitchFamily="2"/>
                <a:cs typeface="DejaVu Sans" pitchFamily="2"/>
              </a:rPr>
              <a:t>Lifecycle</a:t>
            </a: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 Model (ca. 2008)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5602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5606" name="Grafik 10" descr="lifecycle_we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588" y="2051050"/>
            <a:ext cx="4260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31800" y="1187450"/>
            <a:ext cx="8929688" cy="4238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Digital </a:t>
            </a:r>
            <a:r>
              <a:rPr lang="de-DE" sz="2200" b="1" dirty="0" err="1">
                <a:latin typeface="Arial" pitchFamily="18"/>
                <a:ea typeface="DejaVu Sans" pitchFamily="2"/>
                <a:cs typeface="DejaVu Sans" pitchFamily="2"/>
              </a:rPr>
              <a:t>Curation</a:t>
            </a: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2200" b="1" dirty="0" err="1">
                <a:latin typeface="Arial" pitchFamily="18"/>
                <a:ea typeface="DejaVu Sans" pitchFamily="2"/>
                <a:cs typeface="DejaVu Sans" pitchFamily="2"/>
              </a:rPr>
              <a:t>Lifecycle</a:t>
            </a: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 Model (ca. 2008)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609" name="Rechteck 13"/>
          <p:cNvSpPr>
            <a:spLocks noChangeArrowheads="1"/>
          </p:cNvSpPr>
          <p:nvPr/>
        </p:nvSpPr>
        <p:spPr bwMode="auto">
          <a:xfrm>
            <a:off x="792163" y="2700338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de-DE" sz="1200" b="1">
                <a:cs typeface="Arial" charset="0"/>
              </a:rPr>
              <a:t>(You are here</a:t>
            </a:r>
            <a:r>
              <a:rPr lang="de-DE" sz="1200">
                <a:cs typeface="Arial" charset="0"/>
              </a:rPr>
              <a:t>)</a:t>
            </a:r>
            <a:endParaRPr lang="en-US" sz="1200" i="1">
              <a:ea typeface="DejaVu Sans"/>
              <a:cs typeface="DejaVu Sans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944688" y="2916238"/>
            <a:ext cx="1295400" cy="647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7650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7654" name="Grafik 10" descr="lifecycle_we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588" y="2051050"/>
            <a:ext cx="4260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31800" y="1187450"/>
            <a:ext cx="8929688" cy="4238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Digital </a:t>
            </a:r>
            <a:r>
              <a:rPr lang="de-DE" sz="2200" b="1" dirty="0" err="1">
                <a:latin typeface="Arial" pitchFamily="18"/>
                <a:ea typeface="DejaVu Sans" pitchFamily="2"/>
                <a:cs typeface="DejaVu Sans" pitchFamily="2"/>
              </a:rPr>
              <a:t>Curation</a:t>
            </a: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2200" b="1" dirty="0" err="1">
                <a:latin typeface="Arial" pitchFamily="18"/>
                <a:ea typeface="DejaVu Sans" pitchFamily="2"/>
                <a:cs typeface="DejaVu Sans" pitchFamily="2"/>
              </a:rPr>
              <a:t>Lifecycle</a:t>
            </a: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 Model (ca. 2008)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657" name="Rechteck 13"/>
          <p:cNvSpPr>
            <a:spLocks noChangeArrowheads="1"/>
          </p:cNvSpPr>
          <p:nvPr/>
        </p:nvSpPr>
        <p:spPr bwMode="auto">
          <a:xfrm>
            <a:off x="792163" y="2700338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de-DE" sz="1200" b="1">
                <a:cs typeface="Arial" charset="0"/>
              </a:rPr>
              <a:t>(You are here</a:t>
            </a:r>
            <a:r>
              <a:rPr lang="de-DE" sz="1200">
                <a:cs typeface="Arial" charset="0"/>
              </a:rPr>
              <a:t>)</a:t>
            </a:r>
            <a:endParaRPr lang="en-US" sz="1200" i="1">
              <a:ea typeface="DejaVu Sans"/>
              <a:cs typeface="DejaVu Sans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944688" y="2916238"/>
            <a:ext cx="1295400" cy="647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408738" y="2124075"/>
            <a:ext cx="3384550" cy="61309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800" b="1" dirty="0" err="1">
                <a:latin typeface="Arial" pitchFamily="18"/>
                <a:ea typeface="DejaVu Sans" pitchFamily="2"/>
                <a:cs typeface="DejaVu Sans" pitchFamily="2"/>
              </a:rPr>
              <a:t>Recommendations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: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take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stapes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to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make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data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visible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and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accessible</a:t>
            </a: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maintain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legal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constraints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(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create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and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keep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rights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metadata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assure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integrity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and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authenticity</a:t>
            </a: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9698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9702" name="Grafik 10" descr="lifecycle_we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588" y="2051050"/>
            <a:ext cx="4260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31800" y="1187450"/>
            <a:ext cx="8929688" cy="4238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Digital </a:t>
            </a:r>
            <a:r>
              <a:rPr lang="de-DE" sz="2200" b="1" dirty="0" err="1">
                <a:latin typeface="Arial" pitchFamily="18"/>
                <a:ea typeface="DejaVu Sans" pitchFamily="2"/>
                <a:cs typeface="DejaVu Sans" pitchFamily="2"/>
              </a:rPr>
              <a:t>Curation</a:t>
            </a: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2200" b="1" dirty="0" err="1">
                <a:latin typeface="Arial" pitchFamily="18"/>
                <a:ea typeface="DejaVu Sans" pitchFamily="2"/>
                <a:cs typeface="DejaVu Sans" pitchFamily="2"/>
              </a:rPr>
              <a:t>Lifecycle</a:t>
            </a:r>
            <a:r>
              <a:rPr lang="de-DE" sz="2200" b="1" dirty="0">
                <a:latin typeface="Arial" pitchFamily="18"/>
                <a:ea typeface="DejaVu Sans" pitchFamily="2"/>
                <a:cs typeface="DejaVu Sans" pitchFamily="2"/>
              </a:rPr>
              <a:t> Model (ca. 2008)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705" name="Rechteck 13"/>
          <p:cNvSpPr>
            <a:spLocks noChangeArrowheads="1"/>
          </p:cNvSpPr>
          <p:nvPr/>
        </p:nvSpPr>
        <p:spPr bwMode="auto">
          <a:xfrm>
            <a:off x="792163" y="2700338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de-DE" sz="1200" b="1">
                <a:cs typeface="Arial" charset="0"/>
              </a:rPr>
              <a:t>(You are here</a:t>
            </a:r>
            <a:r>
              <a:rPr lang="de-DE" sz="1200">
                <a:cs typeface="Arial" charset="0"/>
              </a:rPr>
              <a:t>)</a:t>
            </a:r>
            <a:endParaRPr lang="en-US" sz="1200" i="1">
              <a:ea typeface="DejaVu Sans"/>
              <a:cs typeface="DejaVu Sans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944688" y="2916238"/>
            <a:ext cx="1295400" cy="647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408738" y="2124075"/>
            <a:ext cx="3384550" cy="58562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take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stapes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to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make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data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visible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and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accessible</a:t>
            </a: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maintain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legal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constraints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(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create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and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keep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rights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metadata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assure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integrity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and</a:t>
            </a:r>
            <a:r>
              <a:rPr lang="de-DE" sz="1800" dirty="0">
                <a:latin typeface="Arial" pitchFamily="18"/>
                <a:ea typeface="DejaVu Sans" pitchFamily="2"/>
                <a:cs typeface="DejaVu Sans" pitchFamily="2"/>
              </a:rPr>
              <a:t>  </a:t>
            </a:r>
            <a:r>
              <a:rPr lang="de-DE" sz="1800" dirty="0" err="1">
                <a:latin typeface="Arial" pitchFamily="18"/>
                <a:ea typeface="DejaVu Sans" pitchFamily="2"/>
                <a:cs typeface="DejaVu Sans" pitchFamily="2"/>
              </a:rPr>
              <a:t>authenticity</a:t>
            </a: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15900" y="900113"/>
            <a:ext cx="9504363" cy="5943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48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48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4800" dirty="0" err="1">
                <a:latin typeface="Arial" pitchFamily="18"/>
                <a:ea typeface="DejaVu Sans" pitchFamily="2"/>
                <a:cs typeface="DejaVu Sans" pitchFamily="2"/>
              </a:rPr>
              <a:t>Aggregated</a:t>
            </a:r>
            <a:r>
              <a:rPr lang="de-DE" sz="4800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de-DE" sz="4800" dirty="0" err="1">
                <a:latin typeface="Arial" pitchFamily="18"/>
                <a:ea typeface="DejaVu Sans" pitchFamily="2"/>
                <a:cs typeface="DejaVu Sans" pitchFamily="2"/>
              </a:rPr>
              <a:t>resources</a:t>
            </a:r>
            <a:r>
              <a:rPr lang="de-DE" sz="4800" dirty="0">
                <a:latin typeface="Arial" pitchFamily="18"/>
                <a:ea typeface="DejaVu Sans" pitchFamily="2"/>
                <a:cs typeface="DejaVu Sans" pitchFamily="2"/>
              </a:rPr>
              <a:t>?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48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4800" dirty="0">
                <a:latin typeface="Arial" pitchFamily="18"/>
                <a:ea typeface="DejaVu Sans" pitchFamily="2"/>
                <a:cs typeface="DejaVu Sans" pitchFamily="2"/>
              </a:rPr>
              <a:t>Enhanced </a:t>
            </a:r>
            <a:r>
              <a:rPr lang="de-DE" sz="4800" dirty="0" err="1">
                <a:latin typeface="Arial" pitchFamily="18"/>
                <a:ea typeface="DejaVu Sans" pitchFamily="2"/>
                <a:cs typeface="DejaVu Sans" pitchFamily="2"/>
              </a:rPr>
              <a:t>publications</a:t>
            </a:r>
            <a:r>
              <a:rPr lang="de-DE" sz="4800" dirty="0">
                <a:latin typeface="Arial" pitchFamily="18"/>
                <a:ea typeface="DejaVu Sans" pitchFamily="2"/>
                <a:cs typeface="DejaVu Sans" pitchFamily="2"/>
              </a:rPr>
              <a:t>?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48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48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48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/>
          <p:nvPr/>
        </p:nvSpPr>
        <p:spPr>
          <a:xfrm>
            <a:off x="457200" y="914400"/>
            <a:ext cx="891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1746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7086600"/>
            <a:ext cx="822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5"/>
          <p:cNvSpPr/>
          <p:nvPr/>
        </p:nvSpPr>
        <p:spPr>
          <a:xfrm>
            <a:off x="228600" y="7086600"/>
            <a:ext cx="95424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8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463" y="7158038"/>
            <a:ext cx="3382962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675" y="7158038"/>
            <a:ext cx="1935163" cy="3175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500" dirty="0">
                <a:latin typeface="Arial" pitchFamily="18"/>
                <a:ea typeface="DejaVu Sans" pitchFamily="2"/>
                <a:cs typeface="DejaVu Sans" pitchFamily="2"/>
              </a:rPr>
              <a:t>Martin </a:t>
            </a:r>
            <a:r>
              <a:rPr lang="de-DE" sz="1500" dirty="0" err="1">
                <a:latin typeface="Arial" pitchFamily="18"/>
                <a:ea typeface="DejaVu Sans" pitchFamily="2"/>
                <a:cs typeface="DejaVu Sans" pitchFamily="2"/>
              </a:rPr>
              <a:t>Iordanidis</a:t>
            </a:r>
            <a:endParaRPr lang="de-DE" sz="15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750" name="Textfeld 11"/>
          <p:cNvSpPr txBox="1">
            <a:spLocks noChangeArrowheads="1"/>
          </p:cNvSpPr>
          <p:nvPr/>
        </p:nvSpPr>
        <p:spPr bwMode="auto">
          <a:xfrm>
            <a:off x="431800" y="1187450"/>
            <a:ext cx="89296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0">
              <a:buSzPct val="45000"/>
              <a:buFont typeface="StarSymbol"/>
              <a:buNone/>
            </a:pPr>
            <a:r>
              <a:rPr lang="en-US" b="1">
                <a:cs typeface="Arial" charset="0"/>
              </a:rPr>
              <a:t>Re-use and preservation (ca. 2011/2012)</a:t>
            </a:r>
          </a:p>
          <a:p>
            <a:pPr algn="ctr" hangingPunct="0">
              <a:buSzPct val="45000"/>
              <a:buFont typeface="StarSymbol"/>
              <a:buNone/>
            </a:pPr>
            <a:endParaRPr lang="en-US">
              <a:cs typeface="Arial" charset="0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en-US">
                <a:cs typeface="Arial" charset="0"/>
              </a:rPr>
              <a:t> “Reference Model for Economically Sustainable Digital Curation” (BRTF, draft)</a:t>
            </a:r>
            <a:endParaRPr lang="de-DE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endParaRPr lang="de-DE">
              <a:ea typeface="DejaVu Sans"/>
              <a:cs typeface="DejaVu Sans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en-US">
                <a:cs typeface="Arial" charset="0"/>
              </a:rPr>
              <a:t> idea: no sharing, no use, no reason to preserve.</a:t>
            </a:r>
          </a:p>
          <a:p>
            <a:pPr hangingPunct="0">
              <a:buSzPct val="45000"/>
              <a:buFont typeface="StarSymbol"/>
              <a:buChar char="●"/>
            </a:pPr>
            <a:endParaRPr lang="en-US">
              <a:cs typeface="Arial" charset="0"/>
            </a:endParaRPr>
          </a:p>
          <a:p>
            <a:pPr hangingPunct="0">
              <a:buSzPct val="45000"/>
              <a:buFont typeface="StarSymbol"/>
              <a:buChar char="●"/>
            </a:pPr>
            <a:r>
              <a:rPr lang="en-US">
                <a:cs typeface="Arial" charset="0"/>
              </a:rPr>
              <a:t> Re-use of digital resources may fuel digital preservation </a:t>
            </a:r>
            <a:endParaRPr lang="de-DE">
              <a:ea typeface="DejaVu Sans"/>
              <a:cs typeface="DejaVu San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395288"/>
            <a:ext cx="8929688" cy="727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1400" dirty="0" err="1">
                <a:latin typeface="Arial" pitchFamily="18"/>
                <a:ea typeface="DejaVu Sans" pitchFamily="2"/>
                <a:cs typeface="DejaVu Sans" pitchFamily="2"/>
              </a:rPr>
              <a:t>Linked</a:t>
            </a:r>
            <a:r>
              <a:rPr lang="de-DE" sz="1400" dirty="0">
                <a:latin typeface="Arial" pitchFamily="18"/>
                <a:ea typeface="DejaVu Sans" pitchFamily="2"/>
                <a:cs typeface="DejaVu Sans" pitchFamily="2"/>
              </a:rPr>
              <a:t> Open Data &amp; Preservation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de-DE" sz="1400" dirty="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Benutzerdefiniert</PresentationFormat>
  <Paragraphs>321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Arial</vt:lpstr>
      <vt:lpstr>ＭＳ Ｐゴシック</vt:lpstr>
      <vt:lpstr>DejaVu Sans</vt:lpstr>
      <vt:lpstr>Calibri</vt:lpstr>
      <vt:lpstr>Times New Roman</vt:lpstr>
      <vt:lpstr>StarSymbol</vt:lpstr>
      <vt:lpstr>Default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Anouar Boulal</dc:creator>
  <cp:lastModifiedBy>Jens Britta</cp:lastModifiedBy>
  <cp:revision>205</cp:revision>
  <dcterms:created xsi:type="dcterms:W3CDTF">2011-04-04T10:42:23Z</dcterms:created>
  <dcterms:modified xsi:type="dcterms:W3CDTF">2011-12-02T09:49:27Z</dcterms:modified>
</cp:coreProperties>
</file>